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B4DD52-145E-4C4A-9E83-2DED08B19845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935C636C-E057-48B4-9827-040840F96C2F}">
          <p14:sldIdLst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3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2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4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7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7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B0A2D-C12B-4A8D-A0CE-B5C8D5AC7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9"/>
            <a:ext cx="6254656" cy="2304655"/>
          </a:xfrm>
        </p:spPr>
        <p:txBody>
          <a:bodyPr>
            <a:normAutofit fontScale="90000"/>
          </a:bodyPr>
          <a:lstStyle/>
          <a:p>
            <a:r>
              <a:rPr lang="hu-HU" dirty="0"/>
              <a:t>A Válságkezelés</a:t>
            </a:r>
            <a:br>
              <a:rPr lang="hu-HU" dirty="0"/>
            </a:br>
            <a:r>
              <a:rPr lang="hu-HU" dirty="0"/>
              <a:t>lehetőségei</a:t>
            </a:r>
            <a:br>
              <a:rPr lang="hu-HU" dirty="0"/>
            </a:br>
            <a:r>
              <a:rPr lang="hu-HU" dirty="0"/>
              <a:t>Magyarországon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886B1-5D98-4AE6-8CC9-84F029FA3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875" y="3681587"/>
            <a:ext cx="6254656" cy="2859170"/>
          </a:xfrm>
        </p:spPr>
        <p:txBody>
          <a:bodyPr>
            <a:noAutofit/>
          </a:bodyPr>
          <a:lstStyle/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b="1" dirty="0"/>
          </a:p>
          <a:p>
            <a:endParaRPr lang="hu-HU" dirty="0"/>
          </a:p>
          <a:p>
            <a:r>
              <a:rPr lang="hu-HU" b="1" dirty="0"/>
              <a:t>Bokros Lajos </a:t>
            </a:r>
          </a:p>
          <a:p>
            <a:r>
              <a:rPr lang="hu-HU" dirty="0"/>
              <a:t>egyetemi tanár</a:t>
            </a:r>
          </a:p>
          <a:p>
            <a:r>
              <a:rPr lang="hu-HU" b="1" dirty="0"/>
              <a:t>Közép-Európai Egyetem</a:t>
            </a:r>
            <a:r>
              <a:rPr lang="hu-HU" dirty="0"/>
              <a:t>, Bécs, Ausztria</a:t>
            </a:r>
          </a:p>
          <a:p>
            <a:r>
              <a:rPr lang="hu-HU" b="1" dirty="0" err="1"/>
              <a:t>Babes</a:t>
            </a:r>
            <a:r>
              <a:rPr lang="hu-HU" b="1" dirty="0"/>
              <a:t>-Bolyai Egyetem</a:t>
            </a:r>
            <a:r>
              <a:rPr lang="hu-HU" dirty="0"/>
              <a:t>, Kolozsvár, Románia</a:t>
            </a:r>
          </a:p>
          <a:p>
            <a:r>
              <a:rPr lang="hu-HU" b="1" dirty="0"/>
              <a:t>Szabadság és Reform Intézet </a:t>
            </a:r>
            <a:r>
              <a:rPr lang="hu-HU" dirty="0"/>
              <a:t>kuratóriumi elnök</a:t>
            </a:r>
          </a:p>
          <a:p>
            <a:r>
              <a:rPr lang="hu-HU" dirty="0"/>
              <a:t>Budapest, 2022. szeptember 17.</a:t>
            </a:r>
            <a:endParaRPr lang="en-US" dirty="0"/>
          </a:p>
        </p:txBody>
      </p:sp>
      <p:pic>
        <p:nvPicPr>
          <p:cNvPr id="4" name="Picture 3" descr="Aerial shot of a yacht in the deep blue sea">
            <a:extLst>
              <a:ext uri="{FF2B5EF4-FFF2-40B4-BE49-F238E27FC236}">
                <a16:creationId xmlns:a16="http://schemas.microsoft.com/office/drawing/2014/main" id="{A15BE2F7-2D6F-B40C-F651-CF95324B87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71" r="18140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7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C89D-9CE4-471C-8F0B-E3BF2B70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60" y="741121"/>
            <a:ext cx="10691265" cy="1309376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Mil</a:t>
            </a:r>
            <a:r>
              <a:rPr lang="hu-HU" dirty="0"/>
              <a:t>yen válság? Hármas kihívás: </a:t>
            </a:r>
            <a:br>
              <a:rPr lang="hu-HU" dirty="0"/>
            </a:br>
            <a:r>
              <a:rPr lang="hu-HU" dirty="0"/>
              <a:t>1. </a:t>
            </a:r>
            <a:r>
              <a:rPr lang="hu-HU" dirty="0">
                <a:solidFill>
                  <a:srgbClr val="FF0000"/>
                </a:solidFill>
              </a:rPr>
              <a:t>Koronavírus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2CCEE-1FEA-47FE-B888-392BA39D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36" y="2162175"/>
            <a:ext cx="10825838" cy="4695825"/>
          </a:xfrm>
        </p:spPr>
        <p:txBody>
          <a:bodyPr>
            <a:noAutofit/>
          </a:bodyPr>
          <a:lstStyle/>
          <a:p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Nem a hagyományos üzleti ciklusban felbukkanó válsággal álltunk szemben, (ami a 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magánszektor </a:t>
            </a:r>
            <a:r>
              <a:rPr lang="hu-HU" sz="2400" b="1" dirty="0"/>
              <a:t>keresletének általános visszaesésében </a:t>
            </a:r>
            <a:r>
              <a:rPr lang="hu-HU" sz="2400" dirty="0"/>
              <a:t>ölt testet), hanem </a:t>
            </a:r>
          </a:p>
          <a:p>
            <a:r>
              <a:rPr lang="hu-HU" sz="2400" dirty="0"/>
              <a:t>Néhány szektor termékei iránti kereslet esett vissza (turizmus, vendéglátás, stb.) más ágazatok szolgáltatásai iránti kereslet viszont gyorsan nőtt (pl. gyógyítás)</a:t>
            </a:r>
          </a:p>
          <a:p>
            <a:r>
              <a:rPr lang="hu-HU" sz="2400" dirty="0"/>
              <a:t>Nem volt általános jövedelemcsökkenés</a:t>
            </a:r>
            <a:r>
              <a:rPr lang="en-US" sz="2400" dirty="0"/>
              <a:t>;</a:t>
            </a:r>
            <a:r>
              <a:rPr lang="hu-HU" sz="2400" dirty="0"/>
              <a:t> néhány ágazatban nagyon jelentős (pl. repülés), máshol semmi (pl. közfoglalkoztatás, otthoni irodások, nyugdíjasok)</a:t>
            </a:r>
          </a:p>
          <a:p>
            <a:r>
              <a:rPr lang="hu-HU" sz="2400" dirty="0"/>
              <a:t>Ezt a válságot helytelen volt monetáris lazítással és hitelmoratóriummal kezelni </a:t>
            </a:r>
          </a:p>
          <a:p>
            <a:endParaRPr lang="hu-HU" sz="2400" b="1" dirty="0"/>
          </a:p>
          <a:p>
            <a:pPr marL="0" indent="0">
              <a:buNone/>
            </a:pPr>
            <a:r>
              <a:rPr lang="hu-HU" sz="2400" b="1" dirty="0">
                <a:solidFill>
                  <a:srgbClr val="FF0000"/>
                </a:solidFill>
              </a:rPr>
              <a:t>Célzott támogatás </a:t>
            </a:r>
            <a:r>
              <a:rPr lang="hu-HU" sz="2400" dirty="0">
                <a:solidFill>
                  <a:srgbClr val="FF0000"/>
                </a:solidFill>
              </a:rPr>
              <a:t>az érintett ágazatok alkalmazottai és vállalkozói számára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9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F052-2520-4229-B452-0F7C8F6F1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752475"/>
            <a:ext cx="11283193" cy="1540651"/>
          </a:xfrm>
        </p:spPr>
        <p:txBody>
          <a:bodyPr>
            <a:noAutofit/>
          </a:bodyPr>
          <a:lstStyle/>
          <a:p>
            <a:pPr algn="ctr"/>
            <a:r>
              <a:rPr lang="hu-HU" dirty="0"/>
              <a:t>Milyen válság? Hármas kihívás:</a:t>
            </a:r>
            <a:br>
              <a:rPr lang="hu-HU" dirty="0"/>
            </a:br>
            <a:r>
              <a:rPr lang="hu-HU" dirty="0"/>
              <a:t>2.</a:t>
            </a:r>
            <a:r>
              <a:rPr lang="hu-HU" dirty="0">
                <a:solidFill>
                  <a:srgbClr val="FF0000"/>
                </a:solidFill>
              </a:rPr>
              <a:t>orosz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hu-HU" dirty="0" err="1">
                <a:solidFill>
                  <a:srgbClr val="FF0000"/>
                </a:solidFill>
              </a:rPr>
              <a:t>ódító</a:t>
            </a:r>
            <a:r>
              <a:rPr lang="hu-HU" dirty="0">
                <a:solidFill>
                  <a:srgbClr val="FF0000"/>
                </a:solidFill>
              </a:rPr>
              <a:t> háború Ukrajna ellen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739A8-0CAB-4D3C-BAC6-AA7DE89DF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1" y="2312835"/>
            <a:ext cx="11740120" cy="36427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/>
              <a:t>Gazdaságilag azért jelentős, mert két kitüntetett termék világkereskedelmét érinti: </a:t>
            </a:r>
            <a:r>
              <a:rPr lang="hu-HU" b="1" dirty="0"/>
              <a:t>energia és élelmiszer</a:t>
            </a:r>
            <a:endParaRPr lang="hu-HU" dirty="0"/>
          </a:p>
          <a:p>
            <a:pPr marL="457200" indent="-457200">
              <a:buAutoNum type="arabicPeriod"/>
            </a:pPr>
            <a:r>
              <a:rPr lang="hu-HU" dirty="0"/>
              <a:t>Ezek a termékek a </a:t>
            </a:r>
            <a:r>
              <a:rPr lang="hu-HU" i="1" dirty="0"/>
              <a:t>fogyasztás során megsemmisülnek</a:t>
            </a:r>
            <a:r>
              <a:rPr lang="hu-HU" dirty="0"/>
              <a:t>, nincs másodlagos felhasználási lehetőség, nem létezik „használt” energia- és élelmiszerpiac, a </a:t>
            </a:r>
            <a:r>
              <a:rPr lang="hu-HU" i="1" dirty="0"/>
              <a:t>kínálat 100%-ban az újratermeléstől </a:t>
            </a:r>
            <a:r>
              <a:rPr lang="hu-HU" dirty="0"/>
              <a:t>függ</a:t>
            </a:r>
          </a:p>
          <a:p>
            <a:pPr marL="457200" indent="-457200">
              <a:buAutoNum type="arabicPeriod"/>
            </a:pPr>
            <a:r>
              <a:rPr lang="hu-HU" i="1" dirty="0"/>
              <a:t>Európa rendkívüli mértékben függ az orosz energiától</a:t>
            </a:r>
            <a:r>
              <a:rPr lang="hu-HU" dirty="0"/>
              <a:t>; tavaly az európai földgázbehozatal 40%-a, a kőolajimport 25%-a Oroszországból érkezett (utóbbi jóval könnyebben helyettesíthető)</a:t>
            </a:r>
          </a:p>
          <a:p>
            <a:pPr marL="457200" indent="-457200">
              <a:buAutoNum type="arabicPeriod"/>
            </a:pPr>
            <a:r>
              <a:rPr lang="hu-HU" dirty="0"/>
              <a:t>Oroszország a világ búzaexportjának 17 %-át adja, Ukrajnával együtt a gabonaexport 40%-át, kivitelük létfontosságú a közel-keleti és afrikai államok élelmiszerellátása számára</a:t>
            </a:r>
          </a:p>
          <a:p>
            <a:pPr marL="457200" indent="-457200">
              <a:buAutoNum type="arabicPeriod"/>
            </a:pPr>
            <a:r>
              <a:rPr lang="hu-HU" dirty="0"/>
              <a:t>Az energia és élelmiszerválság tovább szaggatja a kínálati láncokat, míg a nyomában járó geopolitikai szembenállás megakasztja a világkereskedelem lendületét, végső soron </a:t>
            </a:r>
            <a:r>
              <a:rPr lang="hu-HU" b="1" dirty="0"/>
              <a:t>inflációt és visszaesést </a:t>
            </a:r>
            <a:r>
              <a:rPr lang="hu-HU" dirty="0"/>
              <a:t>okoz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Német és magyar hiba: túlzott függés az orosz energiaszállításoktól, ami 2014 óta csak tovább erősödött</a:t>
            </a:r>
          </a:p>
        </p:txBody>
      </p:sp>
    </p:spTree>
    <p:extLst>
      <p:ext uri="{BB962C8B-B14F-4D97-AF65-F5344CB8AC3E}">
        <p14:creationId xmlns:p14="http://schemas.microsoft.com/office/powerpoint/2010/main" val="343909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2628-6E55-4B8E-981D-8FC44A7EF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Milyen válság? Hármas kihívás:</a:t>
            </a:r>
            <a:br>
              <a:rPr lang="hu-HU" dirty="0"/>
            </a:br>
            <a:r>
              <a:rPr lang="hu-HU" dirty="0"/>
              <a:t>3. </a:t>
            </a:r>
            <a:r>
              <a:rPr lang="hu-HU" dirty="0">
                <a:solidFill>
                  <a:srgbClr val="FF0000"/>
                </a:solidFill>
              </a:rPr>
              <a:t>a kormány rossz gazdaságpolitikája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E69C0-9D78-46A3-8694-FDBE74310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1" y="2389600"/>
            <a:ext cx="11722217" cy="4468400"/>
          </a:xfrm>
        </p:spPr>
        <p:txBody>
          <a:bodyPr>
            <a:normAutofit fontScale="62500" lnSpcReduction="20000"/>
          </a:bodyPr>
          <a:lstStyle/>
          <a:p>
            <a:r>
              <a:rPr lang="hu-HU" sz="3200" i="1" dirty="0"/>
              <a:t>Pénzpolitika</a:t>
            </a:r>
            <a:r>
              <a:rPr lang="hu-HU" sz="3200" dirty="0"/>
              <a:t>: túl laza, mennyiségi könnyítés, 0,6%-os jegybanki alapkamat túl hosszú ideig &gt; romló forint</a:t>
            </a:r>
          </a:p>
          <a:p>
            <a:r>
              <a:rPr lang="hu-HU" sz="3200" i="1" dirty="0"/>
              <a:t>Költségvetési</a:t>
            </a:r>
            <a:r>
              <a:rPr lang="hu-HU" sz="3200" dirty="0"/>
              <a:t> </a:t>
            </a:r>
            <a:r>
              <a:rPr lang="hu-HU" sz="3200" i="1" dirty="0"/>
              <a:t>politika</a:t>
            </a:r>
            <a:r>
              <a:rPr lang="hu-HU" sz="3200" dirty="0"/>
              <a:t>: óriási újraelosztás hátrányos szerkezetben, fogyasztást és ciklust erősítő túlköltekezés </a:t>
            </a:r>
          </a:p>
          <a:p>
            <a:r>
              <a:rPr lang="hu-HU" sz="3200" i="1" dirty="0"/>
              <a:t>Jövedelempolitika</a:t>
            </a:r>
            <a:r>
              <a:rPr lang="hu-HU" sz="3200" dirty="0"/>
              <a:t>: jómódúak támogatása, adókedvezmények, túl alacsony családi pótlék, 13. havi nyugdíj</a:t>
            </a:r>
          </a:p>
          <a:p>
            <a:r>
              <a:rPr lang="hu-HU" sz="3200" i="1" dirty="0"/>
              <a:t>Hivatalos és hivatali korrupció</a:t>
            </a:r>
            <a:r>
              <a:rPr lang="hu-HU" sz="3200" dirty="0"/>
              <a:t>: államot bekebelező oligarchia megteremtése és folyamatos újra táplálása</a:t>
            </a:r>
          </a:p>
          <a:p>
            <a:r>
              <a:rPr lang="hu-HU" sz="3200" i="1" dirty="0"/>
              <a:t>Piactorzítás</a:t>
            </a:r>
            <a:r>
              <a:rPr lang="hu-HU" sz="3200" dirty="0"/>
              <a:t>: büntető (ágazati) adók, versenyromboló támogatások, kiemelt, homályos közbeszerzések</a:t>
            </a:r>
          </a:p>
          <a:p>
            <a:r>
              <a:rPr lang="hu-HU" sz="3200" i="1" dirty="0"/>
              <a:t>Államosítás</a:t>
            </a:r>
            <a:r>
              <a:rPr lang="hu-HU" sz="3200" dirty="0"/>
              <a:t>: külföldi tőke kiűzése a bankszektorból és a közüzemi vállalatokból (hatékonyságvesztés)</a:t>
            </a:r>
          </a:p>
          <a:p>
            <a:r>
              <a:rPr lang="hu-HU" sz="3200" i="1" dirty="0"/>
              <a:t>Pazarló beruházások</a:t>
            </a:r>
            <a:r>
              <a:rPr lang="hu-HU" sz="3200" dirty="0"/>
              <a:t>: </a:t>
            </a:r>
            <a:r>
              <a:rPr lang="hu-HU" sz="3200" dirty="0" err="1"/>
              <a:t>Bu</a:t>
            </a:r>
            <a:r>
              <a:rPr lang="hu-HU" sz="3200" dirty="0"/>
              <a:t>-Be vasútvonal, Paks II., </a:t>
            </a:r>
            <a:r>
              <a:rPr lang="hu-HU" sz="3200" dirty="0" err="1"/>
              <a:t>Fudan</a:t>
            </a:r>
            <a:r>
              <a:rPr lang="hu-HU" sz="3200" dirty="0"/>
              <a:t> egyetem, sportcsarnokok, futballpályák, stb.</a:t>
            </a:r>
          </a:p>
          <a:p>
            <a:r>
              <a:rPr lang="hu-HU" sz="3200" i="1" dirty="0"/>
              <a:t>Humán infrastruktúra leromlása</a:t>
            </a:r>
            <a:r>
              <a:rPr lang="hu-HU" sz="3200" dirty="0"/>
              <a:t>: elsősorban oktatás és egészségügy bekebelezése és kivéreztetése</a:t>
            </a:r>
          </a:p>
          <a:p>
            <a:endParaRPr lang="hu-HU" sz="3200" dirty="0"/>
          </a:p>
          <a:p>
            <a:pPr marL="0" indent="0">
              <a:buNone/>
            </a:pPr>
            <a:r>
              <a:rPr lang="hu-HU" sz="3800" b="1" dirty="0">
                <a:solidFill>
                  <a:srgbClr val="FF0000"/>
                </a:solidFill>
              </a:rPr>
              <a:t>Legyengített állapotban kapta el a magyar gazdaságot a legújabb világgazdasági válság</a:t>
            </a:r>
          </a:p>
        </p:txBody>
      </p:sp>
    </p:spTree>
    <p:extLst>
      <p:ext uri="{BB962C8B-B14F-4D97-AF65-F5344CB8AC3E}">
        <p14:creationId xmlns:p14="http://schemas.microsoft.com/office/powerpoint/2010/main" val="317606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D4BB-4E03-4E15-9ABA-B28DDB6E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Legnagyobb veszély:</a:t>
            </a:r>
            <a:br>
              <a:rPr lang="hu-HU" dirty="0"/>
            </a:br>
            <a:r>
              <a:rPr lang="hu-HU" dirty="0">
                <a:solidFill>
                  <a:srgbClr val="FF0000"/>
                </a:solidFill>
              </a:rPr>
              <a:t>Visszaesés és Infláció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D6AB6-442C-40F8-BAE3-5776D6A5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2502676"/>
            <a:ext cx="11449049" cy="3636088"/>
          </a:xfrm>
        </p:spPr>
        <p:txBody>
          <a:bodyPr>
            <a:noAutofit/>
          </a:bodyPr>
          <a:lstStyle/>
          <a:p>
            <a:r>
              <a:rPr lang="hu-HU" dirty="0"/>
              <a:t>70-es évek nyugati betegsége most Magyarországon jelenik meg, mert kicsi, nyitott gazdaságban csak a </a:t>
            </a:r>
            <a:r>
              <a:rPr lang="hu-HU" b="1" dirty="0"/>
              <a:t>hatékonyság, termelékenység, versenyképesség (HTV) </a:t>
            </a:r>
            <a:r>
              <a:rPr lang="hu-HU" dirty="0"/>
              <a:t>növekedése emelhetné tovább az anyagi jólétet</a:t>
            </a:r>
          </a:p>
          <a:p>
            <a:r>
              <a:rPr lang="hu-HU" dirty="0"/>
              <a:t>Közepes jövedelmű gazdaságok </a:t>
            </a:r>
            <a:r>
              <a:rPr lang="hu-HU" i="1" dirty="0"/>
              <a:t>fejlődési csapdájában </a:t>
            </a:r>
            <a:r>
              <a:rPr lang="hu-HU" dirty="0"/>
              <a:t>(</a:t>
            </a:r>
            <a:r>
              <a:rPr lang="hu-HU" dirty="0" err="1"/>
              <a:t>middle</a:t>
            </a:r>
            <a:r>
              <a:rPr lang="hu-HU" dirty="0"/>
              <a:t> </a:t>
            </a:r>
            <a:r>
              <a:rPr lang="hu-HU" dirty="0" err="1"/>
              <a:t>income</a:t>
            </a:r>
            <a:r>
              <a:rPr lang="hu-HU" dirty="0"/>
              <a:t> </a:t>
            </a:r>
            <a:r>
              <a:rPr lang="hu-HU" dirty="0" err="1"/>
              <a:t>trap</a:t>
            </a:r>
            <a:r>
              <a:rPr lang="hu-HU" dirty="0"/>
              <a:t>) vergődik az ország</a:t>
            </a:r>
          </a:p>
          <a:p>
            <a:r>
              <a:rPr lang="hu-HU" dirty="0"/>
              <a:t>Kimerültek az extenzív növekedés forrásai (munkaerő elfogyott vagy elment) – Csillag István</a:t>
            </a:r>
          </a:p>
          <a:p>
            <a:r>
              <a:rPr lang="hu-HU" dirty="0"/>
              <a:t>Az állami beavatkozás nem segíti a minőségi javulást sem a technológia, sem a munkaerő esetén</a:t>
            </a:r>
          </a:p>
          <a:p>
            <a:r>
              <a:rPr lang="hu-HU" b="1" dirty="0"/>
              <a:t>Legyengített gazdaságban a növekedés és az árstabilitás válságban rövid távon éles ellentétbe kerül</a:t>
            </a:r>
          </a:p>
          <a:p>
            <a:r>
              <a:rPr lang="hu-HU" dirty="0"/>
              <a:t>A külső sokk (energiaválság, importált infláció, cserearányromlás) beprogramozza, hogy a kormány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Csak a kisebb (nagyobb) visszaesés és a nagyobb (kisebb) infláció közül tud választani 2023-24-ben</a:t>
            </a:r>
          </a:p>
        </p:txBody>
      </p:sp>
    </p:spTree>
    <p:extLst>
      <p:ext uri="{BB962C8B-B14F-4D97-AF65-F5344CB8AC3E}">
        <p14:creationId xmlns:p14="http://schemas.microsoft.com/office/powerpoint/2010/main" val="409705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0FB9-A704-4258-8AB9-F35B3619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Milyen </a:t>
            </a:r>
            <a:r>
              <a:rPr lang="hu-HU" dirty="0">
                <a:solidFill>
                  <a:srgbClr val="FF0000"/>
                </a:solidFill>
              </a:rPr>
              <a:t>gazdaságpolitikára 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/>
              <a:t>volna szükség?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91E47-A13D-4464-9512-39B866542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2293126"/>
            <a:ext cx="11582400" cy="3636088"/>
          </a:xfrm>
        </p:spPr>
        <p:txBody>
          <a:bodyPr>
            <a:noAutofit/>
          </a:bodyPr>
          <a:lstStyle/>
          <a:p>
            <a:r>
              <a:rPr lang="hu-HU" dirty="0"/>
              <a:t>Pénzpolitika: 20</a:t>
            </a:r>
            <a:r>
              <a:rPr lang="en-US" dirty="0"/>
              <a:t>+</a:t>
            </a:r>
            <a:r>
              <a:rPr lang="hu-HU" dirty="0"/>
              <a:t>%-os infláció mellett a jegybanki alapkamatnak jóval magasabbnak kell lenni ahhoz, hogy érdemben fékezze az árak emelkedését és végre stabilizálja a HUF árfolyamát</a:t>
            </a:r>
          </a:p>
          <a:p>
            <a:r>
              <a:rPr lang="hu-HU" dirty="0"/>
              <a:t>Költségvetés: újraelosztás nagyságrenddel csökkentendő, mindenféle ártámogatás eltörlendő, szociális támogatásokat ki kell venni az adórendszerből és közvetlenül célozni a rászorultakra</a:t>
            </a:r>
          </a:p>
          <a:p>
            <a:r>
              <a:rPr lang="hu-HU" dirty="0"/>
              <a:t>Jövedelem: a névleges bérek növekedése a versenyszektorban a termelékenység javulásával, a többi ágazatban (beleértve a közigazgatást) a versenyszektor béremelkedését nem meghaladva</a:t>
            </a:r>
          </a:p>
          <a:p>
            <a:r>
              <a:rPr lang="hu-HU" dirty="0"/>
              <a:t>Jóval egyszerűbb és stabil adórendszer, </a:t>
            </a:r>
            <a:r>
              <a:rPr lang="en-US" dirty="0"/>
              <a:t>k</a:t>
            </a:r>
            <a:r>
              <a:rPr lang="hu-HU" dirty="0"/>
              <a:t>ülönadók, mentességek, kivételek azonnali megszüntetése, </a:t>
            </a:r>
          </a:p>
          <a:p>
            <a:r>
              <a:rPr lang="hu-HU" dirty="0"/>
              <a:t>Azonnal 5-15-25% SZJA és TÁNYA, elfojtott infláció helyett időlegesen alacsonyabb ÁFA-kulcsok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Jóval kisebb állami jövedelem-újraelosztás, hosszú távon stabil és kiszámítható állami szabályozással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6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E4C0-BD00-4C5F-981F-07EC4629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66857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Azonnali Szerkezeti reformok (5e)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03C99-B764-4D82-B4C3-0C17403A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57" y="1590675"/>
            <a:ext cx="11905486" cy="4572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22159D-53B6-4D86-A3B2-868E68435F64}"/>
              </a:ext>
            </a:extLst>
          </p:cNvPr>
          <p:cNvSpPr/>
          <p:nvPr/>
        </p:nvSpPr>
        <p:spPr>
          <a:xfrm flipH="1">
            <a:off x="8543925" y="1598278"/>
            <a:ext cx="2847975" cy="1981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bg1"/>
                </a:solidFill>
              </a:rPr>
              <a:t>OKTATÁS</a:t>
            </a:r>
          </a:p>
          <a:p>
            <a:pPr algn="ctr"/>
            <a:r>
              <a:rPr lang="hu-HU" sz="2000" b="1" dirty="0">
                <a:solidFill>
                  <a:schemeClr val="bg1"/>
                </a:solidFill>
              </a:rPr>
              <a:t>(EDUCATION)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9CA59B5B-6EF8-4ACC-8201-547E56247D84}"/>
              </a:ext>
            </a:extLst>
          </p:cNvPr>
          <p:cNvSpPr/>
          <p:nvPr/>
        </p:nvSpPr>
        <p:spPr>
          <a:xfrm>
            <a:off x="143256" y="1590675"/>
            <a:ext cx="2771393" cy="1988803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ENERGIA</a:t>
            </a:r>
          </a:p>
          <a:p>
            <a:pPr algn="ctr"/>
            <a:r>
              <a:rPr lang="hu-HU" b="1" dirty="0"/>
              <a:t>(ENERGY)</a:t>
            </a:r>
            <a:endParaRPr lang="en-US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BFCA908-D40C-433E-8B13-99FA8C6F38C4}"/>
              </a:ext>
            </a:extLst>
          </p:cNvPr>
          <p:cNvSpPr/>
          <p:nvPr/>
        </p:nvSpPr>
        <p:spPr>
          <a:xfrm rot="10800000" flipV="1">
            <a:off x="7804406" y="4100413"/>
            <a:ext cx="4149467" cy="1981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FOGLALKOZTATÁS</a:t>
            </a:r>
          </a:p>
          <a:p>
            <a:pPr algn="ctr"/>
            <a:r>
              <a:rPr lang="hu-HU" sz="2000" b="1" dirty="0"/>
              <a:t>(EMPLOYMENT)</a:t>
            </a:r>
            <a:endParaRPr lang="en-US" sz="20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48CFED-1740-4AA2-BA81-C8DCFEB6065A}"/>
              </a:ext>
            </a:extLst>
          </p:cNvPr>
          <p:cNvSpPr/>
          <p:nvPr/>
        </p:nvSpPr>
        <p:spPr>
          <a:xfrm rot="16200000">
            <a:off x="6410325" y="3146854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1C050C-C181-4C22-9EB8-4C39645CAF0C}"/>
              </a:ext>
            </a:extLst>
          </p:cNvPr>
          <p:cNvSpPr/>
          <p:nvPr/>
        </p:nvSpPr>
        <p:spPr>
          <a:xfrm flipH="1">
            <a:off x="4400550" y="2733675"/>
            <a:ext cx="3181730" cy="2021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/>
              <a:t>GAZDASÁG</a:t>
            </a:r>
          </a:p>
          <a:p>
            <a:pPr algn="ctr"/>
            <a:r>
              <a:rPr lang="hu-HU" sz="3200" dirty="0"/>
              <a:t>(ECONOMY)</a:t>
            </a:r>
            <a:endParaRPr lang="en-US" sz="3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635B38-E32F-4DE9-BC5E-A04156F21B3F}"/>
              </a:ext>
            </a:extLst>
          </p:cNvPr>
          <p:cNvSpPr/>
          <p:nvPr/>
        </p:nvSpPr>
        <p:spPr>
          <a:xfrm flipH="1">
            <a:off x="466723" y="4212886"/>
            <a:ext cx="3400426" cy="1868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KÖRNYEZET</a:t>
            </a:r>
          </a:p>
          <a:p>
            <a:pPr algn="ctr"/>
            <a:r>
              <a:rPr lang="hu-HU" sz="2000" b="1" dirty="0"/>
              <a:t>(ENVIRONMENT)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7572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A928A-FF3C-4589-B03E-526EFB73E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723900"/>
            <a:ext cx="10691265" cy="1569226"/>
          </a:xfrm>
        </p:spPr>
        <p:txBody>
          <a:bodyPr/>
          <a:lstStyle/>
          <a:p>
            <a:pPr algn="ctr"/>
            <a:r>
              <a:rPr lang="hu-HU" dirty="0"/>
              <a:t>Néhány Példa azonnali intézkedésekre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E586-E6AD-453F-AD9C-C9B8447CE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85900"/>
            <a:ext cx="11620500" cy="5229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/>
              <a:t>KÖZOKTATÁS: minden állami iskolát vissza (járási) önkormányzati tulajdonba és kezelésbe, SZJA önkormányzati bevétel (fele közvetlen, fele fejkvóta – utóbbiból finanszírozni oktatást), KLIKK vége</a:t>
            </a:r>
          </a:p>
          <a:p>
            <a:pPr marL="0" indent="0">
              <a:buNone/>
            </a:pPr>
            <a:r>
              <a:rPr lang="hu-HU" dirty="0"/>
              <a:t>FELSŐOKTATÁS: 10 éves szerződés alapján fix összegű állami támogatás, mindenkinek jelképes tandíj, tanszabadság helyreállítása, alapítványok felszámolása, nyelvvizsga a felvételhez, minőségmérés, rangsor </a:t>
            </a:r>
          </a:p>
          <a:p>
            <a:pPr marL="0" indent="0">
              <a:buNone/>
            </a:pPr>
            <a:r>
              <a:rPr lang="hu-HU" dirty="0"/>
              <a:t>SZAKOKTATÁS: svájci-német mintára munka és szakképzés együtt, vállalati-állami társfinanszírozás, szakmai testületek, érdekképviseletek irányító és ellenőrző szerepével</a:t>
            </a:r>
          </a:p>
          <a:p>
            <a:pPr marL="0" indent="0">
              <a:buNone/>
            </a:pPr>
            <a:r>
              <a:rPr lang="hu-HU" dirty="0"/>
              <a:t>ENERGIA: szolgáltatók teljeskörű magánosítása, külföldi szakmai befektetőkkel, új atomerőmű a Tisza mentén nyugati technológiával és </a:t>
            </a:r>
            <a:r>
              <a:rPr lang="en-US" dirty="0"/>
              <a:t>t</a:t>
            </a:r>
            <a:r>
              <a:rPr lang="hu-HU" dirty="0" err="1"/>
              <a:t>őkével</a:t>
            </a:r>
            <a:r>
              <a:rPr lang="hu-HU" dirty="0"/>
              <a:t>, napelem, zöld hidrogén, orosz energiaimport megszüntetése, LNG az Adriáról, kiegyezés a horvátokkal, közös EU-energiapolitika, szénfelhasználás megszüntetése</a:t>
            </a:r>
          </a:p>
          <a:p>
            <a:pPr marL="0" indent="0">
              <a:buNone/>
            </a:pPr>
            <a:r>
              <a:rPr lang="hu-HU" dirty="0"/>
              <a:t>KÖRNYEZET: kiemelt vízvédelem, tározók, öntözés, földreform, termőföld védelme, erdőprogram, betonfeltépés, városok zöldítése, forgalomcsillapítás, tömegközlekedés villamosítása, vasútfejlesztés</a:t>
            </a:r>
          </a:p>
          <a:p>
            <a:pPr marL="0" indent="0">
              <a:buNone/>
            </a:pPr>
            <a:r>
              <a:rPr lang="hu-HU" sz="2400" b="1" dirty="0">
                <a:solidFill>
                  <a:srgbClr val="FF0000"/>
                </a:solidFill>
              </a:rPr>
              <a:t>EU-támogatásokat kizárólag humán és fizikai infrastruktúra fejlesztésére használni </a:t>
            </a:r>
          </a:p>
        </p:txBody>
      </p:sp>
    </p:spTree>
    <p:extLst>
      <p:ext uri="{BB962C8B-B14F-4D97-AF65-F5344CB8AC3E}">
        <p14:creationId xmlns:p14="http://schemas.microsoft.com/office/powerpoint/2010/main" val="138573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E90A4-1053-43BA-9596-A0E16638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</a:t>
            </a:r>
            <a:r>
              <a:rPr lang="en-US" dirty="0" err="1"/>
              <a:t>legfontosabb</a:t>
            </a:r>
            <a:r>
              <a:rPr lang="hu-HU" dirty="0"/>
              <a:t>:</a:t>
            </a:r>
            <a:br>
              <a:rPr lang="hu-HU" dirty="0"/>
            </a:br>
            <a:r>
              <a:rPr lang="hu-HU" b="1" dirty="0">
                <a:solidFill>
                  <a:srgbClr val="FF0000"/>
                </a:solidFill>
              </a:rPr>
              <a:t>a jogállam helyreállítása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B51BB-147D-4444-BE8D-1FAB247D7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2293125"/>
            <a:ext cx="11239500" cy="3831449"/>
          </a:xfrm>
        </p:spPr>
        <p:txBody>
          <a:bodyPr>
            <a:noAutofit/>
          </a:bodyPr>
          <a:lstStyle/>
          <a:p>
            <a:r>
              <a:rPr lang="hu-HU" dirty="0"/>
              <a:t>Jogállam: a vezető önkénye helyett joguralom, mindenkire egyformán érvényes normák</a:t>
            </a:r>
          </a:p>
          <a:p>
            <a:r>
              <a:rPr lang="hu-HU" dirty="0"/>
              <a:t>Jogállam egyik elsődleges feladata a </a:t>
            </a:r>
            <a:r>
              <a:rPr lang="hu-HU" b="1" dirty="0"/>
              <a:t>magántulajdon védelme és a szerződések kikényszerítése</a:t>
            </a:r>
            <a:r>
              <a:rPr lang="hu-HU" dirty="0"/>
              <a:t>, szükség esetén az </a:t>
            </a:r>
            <a:r>
              <a:rPr lang="hu-HU" b="1" dirty="0"/>
              <a:t>állammal</a:t>
            </a:r>
            <a:r>
              <a:rPr lang="hu-HU" dirty="0"/>
              <a:t> (központi kormány, önkormányzatok, stb.) </a:t>
            </a:r>
            <a:r>
              <a:rPr lang="hu-HU" b="1" dirty="0"/>
              <a:t>szemben</a:t>
            </a:r>
            <a:r>
              <a:rPr lang="hu-HU" dirty="0"/>
              <a:t> is</a:t>
            </a:r>
          </a:p>
          <a:p>
            <a:r>
              <a:rPr lang="hu-HU" dirty="0"/>
              <a:t>Ennek alapvető feltétele: független és pártatlan bíróság, ügyészség, nyomozati szervek, korrupció ellenes állami fellépés, csatlakozás az Európai Ügyészséghez</a:t>
            </a:r>
            <a:r>
              <a:rPr lang="hu-HU"/>
              <a:t>, stb.</a:t>
            </a:r>
            <a:endParaRPr lang="hu-HU" dirty="0"/>
          </a:p>
          <a:p>
            <a:r>
              <a:rPr lang="hu-HU" dirty="0"/>
              <a:t>Magyarországon különleges feladat az </a:t>
            </a:r>
            <a:r>
              <a:rPr lang="hu-HU" b="1" dirty="0"/>
              <a:t>állam éles elválasztása a tulajdontól, az oligarchiától</a:t>
            </a:r>
            <a:r>
              <a:rPr lang="hu-HU" dirty="0"/>
              <a:t>, minden eszközzel megakadályozni az oligarchia újjáalakulását, kiszabadítani az államot és annak intézményeit (vállalatok, kórházak, egyetemek, stb.) az oligarchia fojtó szorításából</a:t>
            </a:r>
          </a:p>
          <a:p>
            <a:r>
              <a:rPr lang="hu-HU" dirty="0"/>
              <a:t>Sajtó-, gyülekezési-, egyesülési- és vallásszabadság helyreállítása bivalyerős biztosítékokkal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A jogállam helyreállítása a gazdasági virágzás és a felzárkózás szükséges, de nem elégséges feltétele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593497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1010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Calisto MT</vt:lpstr>
      <vt:lpstr>Univers Condensed</vt:lpstr>
      <vt:lpstr>ChronicleVTI</vt:lpstr>
      <vt:lpstr>A Válságkezelés lehetőségei Magyarországon</vt:lpstr>
      <vt:lpstr>Milyen válság? Hármas kihívás:  1. Koronavírus</vt:lpstr>
      <vt:lpstr>Milyen válság? Hármas kihívás: 2.orosz hódító háború Ukrajna ellen</vt:lpstr>
      <vt:lpstr>Milyen válság? Hármas kihívás: 3. a kormány rossz gazdaságpolitikája</vt:lpstr>
      <vt:lpstr>Legnagyobb veszély: Visszaesés és Infláció</vt:lpstr>
      <vt:lpstr>Milyen gazdaságpolitikára  volna szükség?</vt:lpstr>
      <vt:lpstr>Azonnali Szerkezeti reformok (5e) </vt:lpstr>
      <vt:lpstr>Néhány Példa azonnali intézkedésekre</vt:lpstr>
      <vt:lpstr>a legfontosabb: a jogállam helyreállítása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Válságkezelés lehetőségei Magyarországon</dc:title>
  <dc:creator>Lajos Bokros</dc:creator>
  <cp:lastModifiedBy>Lajos Bokros</cp:lastModifiedBy>
  <cp:revision>21</cp:revision>
  <dcterms:created xsi:type="dcterms:W3CDTF">2022-09-07T08:11:52Z</dcterms:created>
  <dcterms:modified xsi:type="dcterms:W3CDTF">2022-09-16T06:19:10Z</dcterms:modified>
</cp:coreProperties>
</file>