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302" r:id="rId4"/>
    <p:sldId id="262" r:id="rId5"/>
    <p:sldId id="264" r:id="rId6"/>
    <p:sldId id="274" r:id="rId7"/>
    <p:sldId id="257" r:id="rId8"/>
    <p:sldId id="270" r:id="rId9"/>
    <p:sldId id="304" r:id="rId10"/>
    <p:sldId id="268" r:id="rId11"/>
    <p:sldId id="272" r:id="rId12"/>
    <p:sldId id="305" r:id="rId13"/>
    <p:sldId id="306" r:id="rId14"/>
    <p:sldId id="271" r:id="rId15"/>
    <p:sldId id="303" r:id="rId16"/>
    <p:sldId id="266" r:id="rId17"/>
    <p:sldId id="293" r:id="rId18"/>
    <p:sldId id="291" r:id="rId19"/>
    <p:sldId id="294" r:id="rId20"/>
    <p:sldId id="295" r:id="rId21"/>
    <p:sldId id="259" r:id="rId22"/>
    <p:sldId id="300" r:id="rId23"/>
    <p:sldId id="297" r:id="rId24"/>
    <p:sldId id="275" r:id="rId25"/>
    <p:sldId id="296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5AAC12-68AD-4FFA-9D24-B7FE9682D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1F003FC-FE38-4B96-9512-074FB3FF8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1A2C40-36E4-49FE-BF6D-2675DD2E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2FB7E0-D367-457A-9C67-CF0E8633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3DF7DF9-C8DA-41B2-BC2D-108B49A1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8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61AB68-A1FB-41FE-B3C9-AE10CC19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ABA3500-8E9F-4E54-830B-03DDBCB78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BAA432-29B2-4433-94D8-6C8D1BF9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158485-6D3C-4E22-A29D-C6AE56A4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FA3AB6-D920-4953-AFC8-959C1C12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50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3C9252F-6EAB-4477-A687-C12D2E31B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341C24C-0C3A-4BA5-A750-AB72FD8F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B424B16-F1FD-43CB-93AD-E024A2DA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7FF619-0C23-468A-8C8D-9286B9CF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D3477E7-4ED2-47FA-82B6-1B29BB3F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94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809098-4D25-4370-9825-7FF8A9A2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24ACA0-9B1A-4C4C-A3EF-F715671F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6537A0-7877-4AB7-A17B-E98E7F7F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F3EA349-CB1A-41F8-A74A-6DBF7BAA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781520-8163-485D-91A2-C54896E7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094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B139E3-6803-4A9E-A576-D2975F53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0B37E82-2365-4914-B892-BBBCD4A0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551851-AF5F-42D4-AE76-96B6D2D2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92E778-DFB4-4315-AB41-C6D05E94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025738E-FA8D-4269-BA54-6BEB4B6E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81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220197-C6B3-4FEC-B8B7-8774589E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795EF7-5DAD-4F43-9A3B-50E009FE6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D62575E-4515-438F-BC22-4E0B2BFFC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80754E3-5961-4100-803A-57DF8948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1742116-C77A-4B6B-965A-37D5C1B0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157C10E-B2B0-48A5-B7B3-D9BAC069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06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D72ACF-6CCC-46CA-AAAD-86C0716C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5A5742-601A-44E3-ABE3-607745EAC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0C0C9BC-2202-47F8-8B66-1CBFC6828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A523A23-69DC-4A7C-BC69-4625C3BD6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0C102DC-8E30-471A-9FE0-2E21AD464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82DAC7E-3F78-42A9-BD44-076C4771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47010A5-4B94-46DA-80B4-2F04A71F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1D40648-9AB9-4830-9FE4-4FBA0538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97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61A5D2-042B-484D-8E45-6E50F97B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0D9D660-07B9-4396-B591-7A2339ED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DA7FAB1-6B16-4807-924D-BF10AEFE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39D3C95-F20A-42EB-83C4-29916EA4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75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2D9650B-5A73-41BE-9EC4-B07E60DD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68ADC4F-AF16-4131-AA27-D8D8F920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345FC9A-EFE1-480E-A15D-1DD98C13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97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58A66E-836F-4915-9104-34816E51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567CA8-056F-41EA-8C91-00DC41E3F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18C72F-967E-49A0-8169-8B744E4BC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C7F1890-F44E-4954-B4A6-DBDCD635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A4C7121-B859-410D-BA31-548A955D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4B4D0C-ACEC-49ED-88B0-10723F0C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577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8BF59-7B35-4AEE-A908-024F705B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553E09D-2F8F-4D3F-9DD7-62211783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255D21F-E316-405C-A669-EE96D38A7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A29C74F-1DD5-4017-AC1C-8FF7D39A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D9B2563-3AC6-4B75-BBF3-606075F1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67208B0-6330-4568-B32C-3D80DEDB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58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93D3CD3-62CE-4342-8EAA-90048174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9B93B8F-D3FF-48BC-915D-52A0D391A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7D5642-1D42-429A-8795-A186EA5C8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5CCA-1DF4-481E-A969-873FC4188E76}" type="datetimeFigureOut">
              <a:rPr lang="hu-HU" smtClean="0"/>
              <a:t>2022. 09. 18.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DB70F2-3891-43D6-9897-9C2E978EF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2DFC09-95BE-400C-A41A-AF5EAE406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00686-067A-457B-9BF5-D10306DF1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607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BEEE6D-29D1-3979-AD5F-F5DAC110D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000" y="1122363"/>
            <a:ext cx="10944000" cy="2387600"/>
          </a:xfrm>
        </p:spPr>
        <p:txBody>
          <a:bodyPr>
            <a:noAutofit/>
          </a:bodyPr>
          <a:lstStyle/>
          <a:p>
            <a:r>
              <a:rPr lang="hu-HU" sz="9600" dirty="0"/>
              <a:t>Vége az erőltetett növekedésnek?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3232B9B-72CF-BEE4-2824-52473D7962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4800" dirty="0"/>
              <a:t>Csillag István</a:t>
            </a:r>
          </a:p>
          <a:p>
            <a:r>
              <a:rPr lang="hu-HU" sz="2600" dirty="0" err="1"/>
              <a:t>SzRI</a:t>
            </a:r>
            <a:r>
              <a:rPr lang="hu-HU" sz="2600" dirty="0"/>
              <a:t> konferencia</a:t>
            </a:r>
          </a:p>
          <a:p>
            <a:r>
              <a:rPr lang="hu-HU" sz="2600" dirty="0"/>
              <a:t>2022.Szeptember 17.</a:t>
            </a:r>
          </a:p>
        </p:txBody>
      </p:sp>
    </p:spTree>
    <p:extLst>
      <p:ext uri="{BB962C8B-B14F-4D97-AF65-F5344CB8AC3E}">
        <p14:creationId xmlns:p14="http://schemas.microsoft.com/office/powerpoint/2010/main" val="11196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4033F3-476B-C31A-9A66-EFE3AB23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80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   </a:t>
            </a:r>
            <a:r>
              <a:rPr lang="hu-HU" sz="4800" b="1" dirty="0"/>
              <a:t>2008 óta nem közeledtünk az Uniós átlaghoz</a:t>
            </a:r>
            <a:br>
              <a:rPr lang="hu-HU" b="1" dirty="0"/>
            </a:br>
            <a:r>
              <a:rPr lang="hu-HU" b="1" dirty="0"/>
              <a:t>		</a:t>
            </a:r>
            <a:r>
              <a:rPr lang="hu-HU" sz="3200" b="1" dirty="0"/>
              <a:t>(pedig egy főre vetítve a 2. legtöbbet kaptuk)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A7B4327-CDBA-3F75-030A-E30D59AC3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00" y="1620000"/>
            <a:ext cx="5328000" cy="5049089"/>
          </a:xfrm>
        </p:spPr>
      </p:pic>
    </p:spTree>
    <p:extLst>
      <p:ext uri="{BB962C8B-B14F-4D97-AF65-F5344CB8AC3E}">
        <p14:creationId xmlns:p14="http://schemas.microsoft.com/office/powerpoint/2010/main" val="234367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5B6B0-8D67-4BC1-825C-416794A6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5"/>
            <a:ext cx="11016000" cy="1008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            </a:t>
            </a:r>
            <a:r>
              <a:rPr lang="hu-HU" sz="8000" b="1" dirty="0"/>
              <a:t>Covid, Orbán, Választás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42C10A-8D31-4115-9D61-71F53A6F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554480"/>
            <a:ext cx="10980000" cy="5184000"/>
          </a:xfrm>
        </p:spPr>
        <p:txBody>
          <a:bodyPr>
            <a:normAutofit fontScale="92500"/>
          </a:bodyPr>
          <a:lstStyle/>
          <a:p>
            <a:r>
              <a:rPr lang="hu-HU" sz="3600" dirty="0"/>
              <a:t>A Covid „váratlanul” érte a világot, Európát és hazánkat </a:t>
            </a:r>
          </a:p>
          <a:p>
            <a:r>
              <a:rPr lang="hu-HU" sz="3600" dirty="0"/>
              <a:t>A Covid és a karantén miatti leállás az eddigiektől eltérő természetű gazdasági válságot (kínálati sokk) okozott</a:t>
            </a:r>
          </a:p>
          <a:p>
            <a:r>
              <a:rPr lang="hu-HU" sz="3600" b="1" dirty="0"/>
              <a:t>Mások a kiesett jövedelmet (keresletet?) pótolták</a:t>
            </a:r>
            <a:r>
              <a:rPr lang="hu-HU" sz="3600" dirty="0"/>
              <a:t>, </a:t>
            </a:r>
            <a:endParaRPr lang="hu-HU" sz="3600" b="1" dirty="0"/>
          </a:p>
          <a:p>
            <a:r>
              <a:rPr lang="hu-HU" sz="3600" b="1" dirty="0"/>
              <a:t>Az Orbán rendszer késve és „rosszul” reagált, </a:t>
            </a:r>
          </a:p>
          <a:p>
            <a:r>
              <a:rPr lang="hu-HU" sz="3600" b="1" dirty="0"/>
              <a:t>Válságkezelés helyett  </a:t>
            </a:r>
            <a:r>
              <a:rPr lang="hu-HU" sz="3600" dirty="0"/>
              <a:t>felismerték</a:t>
            </a:r>
            <a:r>
              <a:rPr lang="hu-HU" sz="3600" b="1" dirty="0"/>
              <a:t> gazdagodás</a:t>
            </a:r>
            <a:r>
              <a:rPr lang="hu-HU" sz="3600" dirty="0"/>
              <a:t>uknak</a:t>
            </a:r>
            <a:r>
              <a:rPr lang="hu-HU" sz="3600" b="1" dirty="0"/>
              <a:t> </a:t>
            </a:r>
            <a:r>
              <a:rPr lang="hu-HU" sz="3600" dirty="0"/>
              <a:t>és a</a:t>
            </a:r>
            <a:r>
              <a:rPr lang="hu-HU" sz="3600" b="1" dirty="0"/>
              <a:t> választási osztogatás</a:t>
            </a:r>
            <a:r>
              <a:rPr lang="hu-HU" sz="3600" dirty="0"/>
              <a:t>nak</a:t>
            </a:r>
            <a:r>
              <a:rPr lang="hu-HU" sz="3600" b="1" dirty="0"/>
              <a:t> </a:t>
            </a:r>
            <a:r>
              <a:rPr lang="hu-HU" sz="3600" dirty="0"/>
              <a:t>kivételes</a:t>
            </a:r>
            <a:r>
              <a:rPr lang="hu-HU" sz="3600" b="1" dirty="0"/>
              <a:t> </a:t>
            </a:r>
            <a:r>
              <a:rPr lang="hu-HU" sz="3600" dirty="0"/>
              <a:t>esélyét</a:t>
            </a:r>
          </a:p>
          <a:p>
            <a:r>
              <a:rPr lang="hu-HU" sz="3600" dirty="0"/>
              <a:t> </a:t>
            </a:r>
            <a:r>
              <a:rPr lang="hu-HU" sz="3600" b="1" dirty="0"/>
              <a:t>Következmény= infláció, ikerdeficit, forintgyengülés</a:t>
            </a:r>
          </a:p>
          <a:p>
            <a:r>
              <a:rPr lang="hu-HU" sz="3600" b="1" dirty="0"/>
              <a:t>A </a:t>
            </a:r>
            <a:r>
              <a:rPr lang="hu-HU" sz="3600" b="1" i="1" dirty="0"/>
              <a:t>választási pénzszórás </a:t>
            </a:r>
            <a:r>
              <a:rPr lang="hu-HU" sz="3600" b="1" dirty="0"/>
              <a:t>ezeket felerősítette+ </a:t>
            </a:r>
            <a:r>
              <a:rPr lang="hu-HU" sz="3600" b="1" i="1" dirty="0"/>
              <a:t>orosz agresszió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106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90B424-33C8-4A60-9855-40CA7A7B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83" y="414000"/>
            <a:ext cx="10872000" cy="756000"/>
          </a:xfrm>
        </p:spPr>
        <p:txBody>
          <a:bodyPr>
            <a:noAutofit/>
          </a:bodyPr>
          <a:lstStyle/>
          <a:p>
            <a:r>
              <a:rPr lang="hu-HU" sz="5400" b="1" dirty="0"/>
              <a:t>Orbán nem a válságkezelésre költött I.</a:t>
            </a:r>
            <a:br>
              <a:rPr lang="hu-HU" sz="5400" b="1" dirty="0"/>
            </a:br>
            <a:r>
              <a:rPr lang="hu-HU" sz="4000" b="1" dirty="0"/>
              <a:t>Egészség+ Gazdaságvédelem2020.júl-2021.június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679E64-A712-4F7D-9B7F-5D5A5224F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944000"/>
            <a:ext cx="11565675" cy="4644000"/>
          </a:xfrm>
        </p:spPr>
        <p:txBody>
          <a:bodyPr>
            <a:normAutofit fontScale="70000" lnSpcReduction="20000"/>
          </a:bodyPr>
          <a:lstStyle/>
          <a:p>
            <a:pPr marL="342900" marR="190500" lvl="0" indent="-342900">
              <a:lnSpc>
                <a:spcPct val="10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b="1" dirty="0"/>
              <a:t>Közvetlen válságkezelés 409 Mrd </a:t>
            </a:r>
            <a:r>
              <a:rPr lang="hu-HU" sz="3200" dirty="0"/>
              <a:t>Ft.(1%GDP</a:t>
            </a:r>
            <a:r>
              <a:rPr lang="hu-HU" sz="2000" dirty="0"/>
              <a:t>)&gt;versenyképesség,</a:t>
            </a:r>
            <a:r>
              <a:rPr lang="hu-H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nagyvállalati beruházási támogatások, </a:t>
            </a:r>
            <a:r>
              <a:rPr lang="hu-H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Garanciaprogram,munkahelymegőrző</a:t>
            </a:r>
            <a:r>
              <a:rPr lang="hu-H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közfeladatok, élelmiszer-gazdaságot érintő negatív gazdasági hatások enyhítése,</a:t>
            </a:r>
          </a:p>
          <a:p>
            <a:pPr marL="342900" marR="190500" indent="-342900">
              <a:lnSpc>
                <a:spcPct val="10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„Járvány miatti” többletköltés 466 Mrd Ft</a:t>
            </a:r>
            <a:r>
              <a:rPr lang="hu-H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hu-HU" sz="19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Egészségvédelmi Alap</a:t>
            </a:r>
            <a:r>
              <a:rPr lang="hu-HU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orvosbéremelés, lélegeztetőgépek</a:t>
            </a:r>
          </a:p>
          <a:p>
            <a:pPr marL="342900" marR="190500" indent="-342900">
              <a:lnSpc>
                <a:spcPct val="10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5200" b="1" dirty="0"/>
              <a:t>Gazdaságvédelmi Alap csak felfújt lufi (</a:t>
            </a:r>
            <a:r>
              <a:rPr lang="hu-HU" sz="5200" dirty="0"/>
              <a:t>3680 Mrd</a:t>
            </a:r>
            <a:r>
              <a:rPr lang="hu-HU" sz="5200" b="1" dirty="0"/>
              <a:t>)</a:t>
            </a:r>
          </a:p>
          <a:p>
            <a:pPr marL="3543300" marR="190500" lvl="7" indent="-342900">
              <a:lnSpc>
                <a:spcPct val="10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4200" b="1" dirty="0"/>
              <a:t>mert</a:t>
            </a:r>
            <a:endParaRPr lang="hu-H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90500" indent="-342900">
              <a:lnSpc>
                <a:spcPct val="10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Stadionok, tornacsarnokok, sport ≈240-250 </a:t>
            </a:r>
            <a:r>
              <a:rPr lang="hu-HU" sz="32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MrdFt</a:t>
            </a:r>
            <a:r>
              <a:rPr lang="hu-H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Pl.Atlétikai</a:t>
            </a:r>
            <a:r>
              <a:rPr lang="hu-H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Központ 192Mrd; </a:t>
            </a:r>
          </a:p>
          <a:p>
            <a:pPr marL="342900" marR="190500" indent="-342900">
              <a:lnSpc>
                <a:spcPct val="10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Turisztikai fejlesztések 176 Mrd </a:t>
            </a:r>
            <a:r>
              <a:rPr lang="hu-H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(Szállodafejlesztések: Mészáros, </a:t>
            </a:r>
            <a:r>
              <a:rPr lang="hu-HU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Szíjj</a:t>
            </a:r>
            <a:r>
              <a:rPr lang="hu-H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Hernádi), </a:t>
            </a:r>
          </a:p>
          <a:p>
            <a:pPr marL="342900" marR="190500" lvl="0" indent="-342900">
              <a:lnSpc>
                <a:spcPct val="10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Budapest-Belgrád vasútvonal 82 Mrd</a:t>
            </a:r>
            <a:r>
              <a:rPr lang="hu-HU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190500" lvl="0" indent="-342900">
              <a:lnSpc>
                <a:spcPct val="10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Szokásos </a:t>
            </a:r>
            <a:r>
              <a:rPr lang="hu-HU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fejezeti kiadások „átcímkézése</a:t>
            </a:r>
            <a:r>
              <a:rPr lang="hu-H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a Gazdaságvédelmi Alapba: </a:t>
            </a:r>
            <a:r>
              <a:rPr lang="hu-H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≈2500 Mrd </a:t>
            </a:r>
            <a:r>
              <a:rPr lang="hu-HU" sz="47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</a:t>
            </a:r>
            <a:endParaRPr lang="hu-HU" sz="3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90500" lvl="0" indent="-342900">
              <a:lnSpc>
                <a:spcPts val="189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850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6D8DE1-0672-0CC8-4EBE-D92A0413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Orbán nem a válságkezelésre költött II.</a:t>
            </a:r>
            <a:b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hu-HU" sz="5400" b="1" dirty="0">
                <a:solidFill>
                  <a:prstClr val="black"/>
                </a:solidFill>
                <a:latin typeface="Calibri Light" panose="020F0302020204030204"/>
              </a:rPr>
              <a:t>    </a:t>
            </a:r>
            <a:r>
              <a:rPr lang="hu-HU" dirty="0"/>
              <a:t>Választási költekezés 2021.aug.-2022.ápr.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83FA0E-7AE9-F51D-7329-A6111718C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8000"/>
          </a:xfrm>
        </p:spPr>
        <p:txBody>
          <a:bodyPr>
            <a:normAutofit lnSpcReduction="10000"/>
          </a:bodyPr>
          <a:lstStyle/>
          <a:p>
            <a:r>
              <a:rPr lang="hu-HU" i="1" dirty="0"/>
              <a:t>Nyugdíjasoknak</a:t>
            </a:r>
            <a:r>
              <a:rPr lang="hu-HU" dirty="0"/>
              <a:t>: nyugdíjprémium, 13.havi nyugdíj</a:t>
            </a:r>
          </a:p>
          <a:p>
            <a:r>
              <a:rPr lang="hu-HU" i="1" dirty="0"/>
              <a:t>Fiataloknak</a:t>
            </a:r>
            <a:r>
              <a:rPr lang="hu-HU" dirty="0"/>
              <a:t>: 25 év alattiak SZJA mentessége, gyerekeseknek a befizetett SZJA visszatérítése</a:t>
            </a:r>
          </a:p>
          <a:p>
            <a:r>
              <a:rPr lang="hu-HU" i="1" dirty="0"/>
              <a:t>Lakásépítőknek</a:t>
            </a:r>
            <a:r>
              <a:rPr lang="hu-HU" dirty="0"/>
              <a:t>: a CSOK megemelése, falusi CSOK, hitelátalakítása adománnyá</a:t>
            </a:r>
          </a:p>
          <a:p>
            <a:r>
              <a:rPr lang="hu-HU" i="1" dirty="0"/>
              <a:t>Munkáltatóknak</a:t>
            </a:r>
            <a:r>
              <a:rPr lang="hu-HU" dirty="0"/>
              <a:t>: a munkáltatói járulékok 4% pontnyi mérséklése</a:t>
            </a:r>
          </a:p>
          <a:p>
            <a:r>
              <a:rPr lang="hu-HU" i="1" dirty="0"/>
              <a:t>Köztisztviselőknek</a:t>
            </a:r>
            <a:r>
              <a:rPr lang="hu-HU" dirty="0"/>
              <a:t>: célzott béremelés</a:t>
            </a:r>
          </a:p>
          <a:p>
            <a:r>
              <a:rPr lang="hu-HU" i="1" dirty="0"/>
              <a:t>Fegyveres testületek</a:t>
            </a:r>
            <a:r>
              <a:rPr lang="hu-HU" dirty="0"/>
              <a:t>: fegyverpénz</a:t>
            </a:r>
          </a:p>
          <a:p>
            <a:r>
              <a:rPr lang="hu-HU" i="1" dirty="0"/>
              <a:t>Vállalkozásoknak</a:t>
            </a:r>
            <a:r>
              <a:rPr lang="hu-HU" dirty="0"/>
              <a:t>: eszközvásárlási programok, növekedési hitelprogram, szállodafelújítási pályázatok</a:t>
            </a:r>
          </a:p>
          <a:p>
            <a:r>
              <a:rPr lang="hu-HU" b="1" dirty="0"/>
              <a:t>Összes költés 2000 Mrd Ft≈ a GDP kb. 5%-a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160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EA5EC9-E71E-4A5E-814F-039A3E6A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108000"/>
            <a:ext cx="12132000" cy="1886976"/>
          </a:xfrm>
        </p:spPr>
        <p:txBody>
          <a:bodyPr>
            <a:normAutofit fontScale="90000"/>
          </a:bodyPr>
          <a:lstStyle/>
          <a:p>
            <a:r>
              <a:rPr lang="hu-HU" sz="5300" b="1" dirty="0"/>
              <a:t>  ÁHT hiány a haveroknak kiosztott pénztől nő, nem csak a járvány miatt, + választási pénzszórás </a:t>
            </a:r>
            <a:r>
              <a:rPr lang="hu-HU" b="1" dirty="0"/>
              <a:t>					</a:t>
            </a:r>
            <a:r>
              <a:rPr lang="hu-HU" sz="3100" b="1" dirty="0"/>
              <a:t>(az Unió elnéző a COVID óta ….)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67D3719-74EF-4B9A-A9C8-27B5FA8BD9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000" y="2375999"/>
            <a:ext cx="7532381" cy="43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36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1E174A5-5673-33F3-F3B6-2A9A9B60F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000" y="2052000"/>
            <a:ext cx="8357609" cy="4690913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5041FFA4-FA72-BFC3-D7DB-D7D59811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576000"/>
            <a:ext cx="11376000" cy="1404000"/>
          </a:xfrm>
        </p:spPr>
        <p:txBody>
          <a:bodyPr>
            <a:noAutofit/>
          </a:bodyPr>
          <a:lstStyle/>
          <a:p>
            <a:r>
              <a:rPr lang="hu-HU" sz="8000" b="1" dirty="0"/>
              <a:t>   „Jó zsebekben a válság”</a:t>
            </a:r>
            <a:br>
              <a:rPr lang="hu-HU" sz="8000" b="1" dirty="0"/>
            </a:br>
            <a:r>
              <a:rPr lang="hu-HU" sz="8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25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0E7D60-C672-407B-FA9C-F1A7DF90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5"/>
            <a:ext cx="11268000" cy="1325563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 </a:t>
            </a:r>
            <a:r>
              <a:rPr lang="hu-HU" sz="4900" b="1" dirty="0"/>
              <a:t>Az ingyen pénz annak segít, aki nem ellopni akarja</a:t>
            </a:r>
            <a:br>
              <a:rPr lang="hu-HU" b="1" dirty="0"/>
            </a:br>
            <a:r>
              <a:rPr lang="hu-HU" b="1" dirty="0"/>
              <a:t>       </a:t>
            </a:r>
            <a:r>
              <a:rPr lang="hu-HU" sz="2400" dirty="0"/>
              <a:t>1 főre jutó transzfer szerint  Magyarország a 2. legmagasabb összeghez jutott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2E84E8-3D37-D553-74D3-25AF05F2B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0" y="1908000"/>
            <a:ext cx="8224626" cy="47520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8615E91-9342-1751-58AC-630DDA96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0" y="1908000"/>
            <a:ext cx="8224626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3D6121-A306-D262-2BEB-96FB6FEB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900" dirty="0"/>
              <a:t>	extenzív/intenzív modell ismétlődik</a:t>
            </a:r>
            <a:br>
              <a:rPr lang="hu-HU" sz="4400" b="1" dirty="0"/>
            </a:br>
            <a:r>
              <a:rPr lang="hu-HU" sz="3600" b="1" dirty="0"/>
              <a:t>a </a:t>
            </a:r>
            <a:r>
              <a:rPr lang="hu-HU" sz="3600" b="1" i="1" dirty="0"/>
              <a:t>foglalkoztatottak száma 2017-től már nem bővíthető </a:t>
            </a:r>
            <a:r>
              <a:rPr lang="hu-HU" sz="3600" b="1" dirty="0"/>
              <a:t>(KSH)</a:t>
            </a:r>
            <a:endParaRPr lang="hu-HU" sz="36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A5D1F66-0DB6-9309-7EDE-A82C7380C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000" y="1836000"/>
            <a:ext cx="1015200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7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D48432-BE93-FFBE-D33C-58148949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5300" b="1" dirty="0"/>
              <a:t>DE </a:t>
            </a:r>
            <a:r>
              <a:rPr lang="hu-HU" b="1" dirty="0"/>
              <a:t>a kivándorlás nő Magyarországról (2011-2020)</a:t>
            </a:r>
            <a:br>
              <a:rPr lang="hu-HU" b="1" dirty="0"/>
            </a:br>
            <a:r>
              <a:rPr lang="hu-HU" dirty="0"/>
              <a:t>(évi </a:t>
            </a:r>
            <a:r>
              <a:rPr lang="hu-HU" sz="2800" dirty="0"/>
              <a:t>15 ezerről </a:t>
            </a:r>
            <a:r>
              <a:rPr lang="hu-HU" b="1" dirty="0"/>
              <a:t>70</a:t>
            </a:r>
            <a:r>
              <a:rPr lang="hu-HU" sz="2800" b="1" dirty="0"/>
              <a:t> </a:t>
            </a:r>
            <a:r>
              <a:rPr lang="hu-HU" sz="2800" dirty="0"/>
              <a:t>ezerre&gt; a munkakínálat 10%-a &gt;400 ezren külföldön )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169F05D-B415-74C5-D752-120693303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1584000"/>
            <a:ext cx="7812000" cy="5208000"/>
          </a:xfr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tx1">
                <a:lumMod val="65000"/>
                <a:lumOff val="3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4116009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C9C909-0B60-15B9-BFD0-666F29BF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00"/>
            <a:ext cx="10515600" cy="1296000"/>
          </a:xfrm>
        </p:spPr>
        <p:txBody>
          <a:bodyPr>
            <a:normAutofit fontScale="90000"/>
          </a:bodyPr>
          <a:lstStyle/>
          <a:p>
            <a:r>
              <a:rPr lang="hu-HU" sz="5400" b="1" dirty="0"/>
              <a:t>  Gépberuházások alakulása (2013-2020)</a:t>
            </a:r>
            <a:br>
              <a:rPr lang="hu-HU" sz="5400" b="1" dirty="0"/>
            </a:br>
            <a:r>
              <a:rPr lang="hu-HU" sz="5400" b="1" dirty="0"/>
              <a:t>   	  </a:t>
            </a:r>
            <a:r>
              <a:rPr lang="hu-HU" sz="3600" b="1" dirty="0"/>
              <a:t>az összes állóeszközfelhalmozás 50%-a        </a:t>
            </a:r>
            <a:r>
              <a:rPr lang="hu-HU" sz="2000" dirty="0"/>
              <a:t>(</a:t>
            </a:r>
            <a:r>
              <a:rPr lang="hu-HU" sz="2000" dirty="0" err="1"/>
              <a:t>Forrás:KSH</a:t>
            </a:r>
            <a:r>
              <a:rPr lang="hu-HU" sz="2000" dirty="0"/>
              <a:t>)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182D53E-9BA6-E6A3-9C95-5D49DE0A5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000" y="1548000"/>
            <a:ext cx="5400675" cy="52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1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8000"/>
            <a:ext cx="10515600" cy="2232000"/>
          </a:xfrm>
        </p:spPr>
        <p:txBody>
          <a:bodyPr>
            <a:normAutofit fontScale="90000"/>
          </a:bodyPr>
          <a:lstStyle/>
          <a:p>
            <a:r>
              <a:rPr lang="hu-HU" sz="4000" dirty="0"/>
              <a:t>Tudjuk </a:t>
            </a:r>
            <a:r>
              <a:rPr lang="hu-HU" sz="4000" b="1" i="1" dirty="0"/>
              <a:t>miénk az ország</a:t>
            </a:r>
            <a:r>
              <a:rPr lang="hu-HU" sz="4000" dirty="0"/>
              <a:t>, </a:t>
            </a:r>
            <a:r>
              <a:rPr lang="hu-HU" sz="4000" b="1" i="1" dirty="0"/>
              <a:t>de</a:t>
            </a:r>
            <a:r>
              <a:rPr lang="hu-HU" sz="4000" dirty="0"/>
              <a:t> azért</a:t>
            </a:r>
            <a:br>
              <a:rPr lang="hu-HU" sz="4000" dirty="0"/>
            </a:br>
            <a:r>
              <a:rPr lang="hu-HU" sz="4000" dirty="0"/>
              <a:t>         </a:t>
            </a:r>
            <a:r>
              <a:rPr lang="hu-HU" sz="10700" b="1" dirty="0"/>
              <a:t>NE VIGYÜK HAZA </a:t>
            </a:r>
            <a:r>
              <a:rPr lang="hu-HU" sz="2200" dirty="0"/>
              <a:t>(1967)</a:t>
            </a:r>
            <a:br>
              <a:rPr lang="hu-HU" sz="2200" dirty="0"/>
            </a:br>
            <a:br>
              <a:rPr lang="hu-HU" sz="2200" dirty="0"/>
            </a:br>
            <a:endParaRPr lang="en-US" sz="2200" i="1" dirty="0"/>
          </a:p>
        </p:txBody>
      </p:sp>
      <p:pic>
        <p:nvPicPr>
          <p:cNvPr id="5" name="Picture 2" descr="C:\Users\CSI\Documents\Anyám dolgai\Képek előadáshoz\drag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000" y="2448000"/>
            <a:ext cx="5214000" cy="4356000"/>
          </a:xfrm>
          <a:prstGeom prst="rect">
            <a:avLst/>
          </a:prstGeom>
          <a:noFill/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16000" y="3240000"/>
            <a:ext cx="6444000" cy="828000"/>
          </a:xfrm>
        </p:spPr>
        <p:txBody>
          <a:bodyPr>
            <a:normAutofit/>
          </a:bodyPr>
          <a:lstStyle/>
          <a:p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Orbán nem ismerte Dr. Agy -</a:t>
            </a:r>
            <a:r>
              <a:rPr kumimoji="0" lang="hu-HU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at</a:t>
            </a:r>
            <a:endParaRPr lang="en-US" dirty="0"/>
          </a:p>
        </p:txBody>
      </p:sp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493EADE2-9D2A-A42F-936D-E98FF2A42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00" y="3816000"/>
            <a:ext cx="1933921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17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4CB311-CE86-1B9F-860A-8BD51269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   A beruházás csak az uniós segélytől lódult meg</a:t>
            </a:r>
            <a:br>
              <a:rPr lang="hu-HU" b="1" dirty="0"/>
            </a:br>
            <a:r>
              <a:rPr lang="hu-HU" b="1" dirty="0"/>
              <a:t> </a:t>
            </a:r>
            <a:r>
              <a:rPr lang="hu-HU" sz="3200" dirty="0"/>
              <a:t>(de ebben 50% az építés a „túlárazott betonba” –stadion/út/térkő)</a:t>
            </a:r>
            <a:endParaRPr lang="hu-HU" b="1" dirty="0"/>
          </a:p>
        </p:txBody>
      </p:sp>
      <p:pic>
        <p:nvPicPr>
          <p:cNvPr id="5" name="Tartalom helye 4" descr="A képen szöveg, égbolt, képernyőkép látható">
            <a:extLst>
              <a:ext uri="{FF2B5EF4-FFF2-40B4-BE49-F238E27FC236}">
                <a16:creationId xmlns:a16="http://schemas.microsoft.com/office/drawing/2014/main" id="{89C824C1-92AA-A679-CBB1-3B5992E35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1548000"/>
            <a:ext cx="9932585" cy="5256000"/>
          </a:xfrm>
        </p:spPr>
      </p:pic>
    </p:spTree>
    <p:extLst>
      <p:ext uri="{BB962C8B-B14F-4D97-AF65-F5344CB8AC3E}">
        <p14:creationId xmlns:p14="http://schemas.microsoft.com/office/powerpoint/2010/main" val="386075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32090C-EF0B-E1C5-FFD4-688F6B9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5300" b="1" dirty="0"/>
              <a:t>A munkatermelékenység 2017-ig stagnál</a:t>
            </a:r>
            <a:br>
              <a:rPr lang="hu-HU" sz="5300" b="1" dirty="0"/>
            </a:br>
            <a:r>
              <a:rPr lang="hu-HU" sz="4800" dirty="0"/>
              <a:t> </a:t>
            </a:r>
            <a:r>
              <a:rPr lang="hu-HU" sz="1800" dirty="0"/>
              <a:t>(Forrás: Simon-</a:t>
            </a:r>
            <a:r>
              <a:rPr lang="hu-HU" sz="1800" dirty="0" err="1"/>
              <a:t>Pulay</a:t>
            </a:r>
            <a:r>
              <a:rPr lang="hu-HU" sz="1800" dirty="0"/>
              <a:t> Pénzügyi Szemle Eurostat adatok alapján)</a:t>
            </a:r>
          </a:p>
        </p:txBody>
      </p:sp>
      <p:pic>
        <p:nvPicPr>
          <p:cNvPr id="2050" name="Picture 2" descr="A humán tőke termelékenységének növekedése hozzájárult a versenyképesség  javulásához - Pénzügyi Szemle folyóirat">
            <a:extLst>
              <a:ext uri="{FF2B5EF4-FFF2-40B4-BE49-F238E27FC236}">
                <a16:creationId xmlns:a16="http://schemas.microsoft.com/office/drawing/2014/main" id="{722CD8D7-B779-A7DE-451B-141F128FC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000" y="1836000"/>
            <a:ext cx="9961840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3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6CE24B-22A2-795C-5EE7-29BD881E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5300" dirty="0"/>
              <a:t>		</a:t>
            </a:r>
            <a:r>
              <a:rPr lang="hu-HU" sz="5300" b="1" dirty="0"/>
              <a:t>A látszat mögött a lényeg </a:t>
            </a:r>
            <a:br>
              <a:rPr lang="hu-HU" dirty="0"/>
            </a:br>
            <a:r>
              <a:rPr lang="hu-HU" i="1" dirty="0"/>
              <a:t>visszatérnek a 70-es évtized gyászos folyamatai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85BAE9-D291-8797-F122-23168D43F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36000"/>
            <a:ext cx="11304000" cy="5004000"/>
          </a:xfrm>
        </p:spPr>
        <p:txBody>
          <a:bodyPr>
            <a:normAutofit/>
          </a:bodyPr>
          <a:lstStyle/>
          <a:p>
            <a:r>
              <a:rPr lang="hu-HU" dirty="0"/>
              <a:t>Minden ismétlődik: a </a:t>
            </a:r>
            <a:r>
              <a:rPr lang="hu-HU" i="1" dirty="0"/>
              <a:t>cserearányveszteség</a:t>
            </a:r>
            <a:r>
              <a:rPr lang="hu-HU" dirty="0"/>
              <a:t> és az </a:t>
            </a:r>
            <a:r>
              <a:rPr lang="hu-HU" i="1" dirty="0"/>
              <a:t>eladósodás</a:t>
            </a:r>
            <a:r>
              <a:rPr lang="hu-HU" dirty="0"/>
              <a:t> </a:t>
            </a:r>
          </a:p>
          <a:p>
            <a:r>
              <a:rPr lang="hu-HU" dirty="0"/>
              <a:t>A magyar gazdaság 2021 végén és 2022 elején  6%-os, ill. 7%os cserearányveszteséget (szénhidrogénárak) szenvedett el.</a:t>
            </a:r>
          </a:p>
          <a:p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u-HU" i="0" dirty="0">
                <a:solidFill>
                  <a:srgbClr val="222222"/>
                </a:solidFill>
                <a:effectLst/>
              </a:rPr>
              <a:t>A belföldön felhasználható jövedelem a </a:t>
            </a:r>
            <a:r>
              <a:rPr lang="hu-HU" i="1" dirty="0">
                <a:solidFill>
                  <a:srgbClr val="222222"/>
                </a:solidFill>
                <a:effectLst/>
              </a:rPr>
              <a:t>8 %-os névleges GDP-növekedés </a:t>
            </a:r>
            <a:r>
              <a:rPr lang="hu-HU" b="1" i="1" dirty="0">
                <a:solidFill>
                  <a:srgbClr val="222222"/>
                </a:solidFill>
                <a:effectLst/>
              </a:rPr>
              <a:t>(látszat) </a:t>
            </a:r>
            <a:r>
              <a:rPr lang="hu-HU" i="0" dirty="0">
                <a:solidFill>
                  <a:srgbClr val="222222"/>
                </a:solidFill>
                <a:effectLst/>
              </a:rPr>
              <a:t>és </a:t>
            </a:r>
            <a:r>
              <a:rPr kumimoji="0" lang="hu-HU" sz="280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7%-os cserearányromlás </a:t>
            </a:r>
            <a:r>
              <a:rPr lang="hu-HU" i="0" dirty="0">
                <a:solidFill>
                  <a:srgbClr val="222222"/>
                </a:solidFill>
                <a:effectLst/>
              </a:rPr>
              <a:t>mellett maximum 3-4%-kal nőhetett volna anélkül, hogy tovább romlott volna a folyó fizetési mérleg egyenlege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hu-HU" dirty="0">
                <a:solidFill>
                  <a:srgbClr val="222222"/>
                </a:solidFill>
              </a:rPr>
              <a:t>Hogy a belföldi felhasználást ne kelljen erre a szintre mérsékelni – a valóságos 10%-ot is meghaladó ugrásszerű növekedés helyett - a többletet a külkereskedelmi és a fizetési mérleg hiánya finanszírozta </a:t>
            </a:r>
            <a:r>
              <a:rPr lang="hu-HU" b="1" i="1" dirty="0">
                <a:solidFill>
                  <a:srgbClr val="222222"/>
                </a:solidFill>
              </a:rPr>
              <a:t>(lényeg</a:t>
            </a:r>
            <a:r>
              <a:rPr lang="hu-HU" dirty="0">
                <a:solidFill>
                  <a:srgbClr val="222222"/>
                </a:solidFill>
              </a:rPr>
              <a:t>) ami hosszú távon fenntarthatatlan eladósodáshoz vezet.</a:t>
            </a:r>
          </a:p>
          <a:p>
            <a:r>
              <a:rPr lang="hu-HU" b="1" dirty="0"/>
              <a:t>GDP felhasználási többlet&gt; ÁHT és fizetési mérleg hiány&gt;</a:t>
            </a:r>
            <a:r>
              <a:rPr lang="hu-HU" dirty="0"/>
              <a:t> </a:t>
            </a:r>
            <a:r>
              <a:rPr lang="hu-HU" b="1" dirty="0"/>
              <a:t>ikerdeficit</a:t>
            </a:r>
            <a:endParaRPr lang="hu-HU" dirty="0"/>
          </a:p>
        </p:txBody>
      </p:sp>
      <p:pic>
        <p:nvPicPr>
          <p:cNvPr id="4" name="Picture 4" descr="Shamed_liberty">
            <a:extLst>
              <a:ext uri="{FF2B5EF4-FFF2-40B4-BE49-F238E27FC236}">
                <a16:creationId xmlns:a16="http://schemas.microsoft.com/office/drawing/2014/main" id="{1E5F5CF7-D7F2-50DE-AEFD-9081BC065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8000" y="1404000"/>
            <a:ext cx="1949768" cy="194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575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2BB378-6EDB-751E-2852-B809AC6A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11484000" cy="1224000"/>
          </a:xfrm>
        </p:spPr>
        <p:txBody>
          <a:bodyPr>
            <a:normAutofit fontScale="90000"/>
          </a:bodyPr>
          <a:lstStyle/>
          <a:p>
            <a:r>
              <a:rPr lang="hu-HU" sz="5400" b="1" dirty="0"/>
              <a:t>  TARTÓS HIÁNY</a:t>
            </a:r>
            <a:r>
              <a:rPr lang="hu-HU" b="1" dirty="0"/>
              <a:t>: </a:t>
            </a:r>
            <a:r>
              <a:rPr lang="hu-HU" sz="4900" b="1" dirty="0"/>
              <a:t>növekedés tényezői hiányoznak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0D40D8-790B-FDB8-C08A-237B9A65F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296000"/>
            <a:ext cx="10515600" cy="5400000"/>
          </a:xfrm>
        </p:spPr>
        <p:txBody>
          <a:bodyPr>
            <a:normAutofit/>
          </a:bodyPr>
          <a:lstStyle/>
          <a:p>
            <a:r>
              <a:rPr lang="hu-HU" sz="3200" dirty="0"/>
              <a:t>A </a:t>
            </a:r>
            <a:r>
              <a:rPr lang="hu-HU" sz="3200" b="1" dirty="0"/>
              <a:t>munkakínálat nem nő</a:t>
            </a:r>
            <a:r>
              <a:rPr lang="hu-HU" sz="3200" dirty="0"/>
              <a:t>, sőt a kivándorlás miatt csökken</a:t>
            </a:r>
          </a:p>
          <a:p>
            <a:r>
              <a:rPr lang="hu-HU" sz="3200" dirty="0"/>
              <a:t>A </a:t>
            </a:r>
            <a:r>
              <a:rPr lang="hu-HU" sz="3200" b="1" dirty="0"/>
              <a:t>beruházások</a:t>
            </a:r>
            <a:r>
              <a:rPr lang="hu-HU" sz="3200" dirty="0"/>
              <a:t> (a versenyképességet javító) </a:t>
            </a:r>
            <a:r>
              <a:rPr lang="hu-HU" sz="3200" b="1" dirty="0"/>
              <a:t>mérséklődnek</a:t>
            </a:r>
          </a:p>
          <a:p>
            <a:r>
              <a:rPr lang="hu-HU" sz="3200" dirty="0"/>
              <a:t>A </a:t>
            </a:r>
            <a:r>
              <a:rPr lang="hu-HU" sz="3200" b="1" dirty="0"/>
              <a:t>termelékenység stagnál </a:t>
            </a:r>
            <a:r>
              <a:rPr lang="hu-HU" sz="3200" dirty="0"/>
              <a:t>(</a:t>
            </a:r>
            <a:r>
              <a:rPr lang="hu-HU" dirty="0"/>
              <a:t>oktatásban nyelv- és szakmai tudás nélküli szolgaképzés; egészségügyben személyzethiány ; technológiai ugrás helyett betanított munka)</a:t>
            </a:r>
          </a:p>
          <a:p>
            <a:r>
              <a:rPr lang="hu-HU" sz="3200" dirty="0"/>
              <a:t>Az </a:t>
            </a:r>
            <a:r>
              <a:rPr lang="hu-HU" sz="3200" b="1" dirty="0"/>
              <a:t>uniós transzfer elapad</a:t>
            </a:r>
            <a:r>
              <a:rPr lang="hu-HU" sz="3200" dirty="0"/>
              <a:t>, </a:t>
            </a:r>
            <a:r>
              <a:rPr lang="hu-HU" sz="3200" b="1" dirty="0"/>
              <a:t>ezért ÁHT és </a:t>
            </a:r>
            <a:r>
              <a:rPr lang="hu-HU" sz="3200" b="1" dirty="0" err="1"/>
              <a:t>fiz.mérleg</a:t>
            </a:r>
            <a:r>
              <a:rPr lang="hu-HU" sz="3200" b="1" dirty="0"/>
              <a:t> hiány</a:t>
            </a:r>
          </a:p>
          <a:p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fogyasztás húzta </a:t>
            </a:r>
            <a:r>
              <a:rPr kumimoji="0" lang="hu-HU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növekedés leáll </a:t>
            </a:r>
            <a:r>
              <a:rPr kumimoji="0" lang="hu-H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(ok: infláció, </a:t>
            </a:r>
            <a:r>
              <a:rPr kumimoji="0" lang="hu-HU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jöv.hiány</a:t>
            </a:r>
            <a:r>
              <a:rPr kumimoji="0" lang="hu-H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ikerdeficit finanszírozása nehezebbé válik</a:t>
            </a:r>
          </a:p>
          <a:p>
            <a:r>
              <a:rPr lang="hu-HU" sz="3200" b="1" dirty="0">
                <a:solidFill>
                  <a:prstClr val="black"/>
                </a:solidFill>
                <a:latin typeface="Calibri" panose="020F0502020204030204"/>
              </a:rPr>
              <a:t>Őszre súlyos válsághelyzet</a:t>
            </a:r>
            <a:r>
              <a:rPr lang="hu-HU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(belső ok&gt; gazd.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pol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.+külső okok)</a:t>
            </a:r>
          </a:p>
          <a:p>
            <a:r>
              <a:rPr lang="hu-HU" sz="3200" dirty="0">
                <a:solidFill>
                  <a:prstClr val="black"/>
                </a:solidFill>
                <a:latin typeface="Calibri" panose="020F0502020204030204"/>
              </a:rPr>
              <a:t>Tömeges csőd és munkanélküliség, hiány, pusztuló környezet</a:t>
            </a:r>
            <a:endParaRPr lang="hu-HU" sz="3200" dirty="0"/>
          </a:p>
          <a:p>
            <a:endParaRPr lang="hu-HU" sz="3200" dirty="0"/>
          </a:p>
        </p:txBody>
      </p:sp>
      <p:pic>
        <p:nvPicPr>
          <p:cNvPr id="10" name="Ábra 9" descr="Ébresztő egyszínű kitöltéssel">
            <a:extLst>
              <a:ext uri="{FF2B5EF4-FFF2-40B4-BE49-F238E27FC236}">
                <a16:creationId xmlns:a16="http://schemas.microsoft.com/office/drawing/2014/main" id="{E5844E1E-C88D-EB3A-755F-5CA8412FF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8000" y="511200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74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72000"/>
            <a:ext cx="10515600" cy="1709976"/>
          </a:xfrm>
        </p:spPr>
        <p:txBody>
          <a:bodyPr>
            <a:normAutofit fontScale="90000"/>
          </a:bodyPr>
          <a:lstStyle/>
          <a:p>
            <a:r>
              <a:rPr lang="hu-HU" dirty="0"/>
              <a:t>		</a:t>
            </a:r>
            <a:r>
              <a:rPr lang="hu-HU" b="1" dirty="0"/>
              <a:t>Orbán elapasztja a forrásokat</a:t>
            </a:r>
            <a:br>
              <a:rPr lang="hu-HU" b="1" dirty="0"/>
            </a:br>
            <a:r>
              <a:rPr lang="hu-HU" sz="4400" dirty="0"/>
              <a:t>Magyarország </a:t>
            </a:r>
            <a:r>
              <a:rPr lang="hu-HU" sz="4400" dirty="0" err="1"/>
              <a:t>elsivatagosodik</a:t>
            </a:r>
            <a:r>
              <a:rPr lang="hu-HU" sz="4400" dirty="0"/>
              <a:t>, ám egyeseknek 					így is lesz víz</a:t>
            </a:r>
          </a:p>
        </p:txBody>
      </p:sp>
      <p:pic>
        <p:nvPicPr>
          <p:cNvPr id="5122" name="Picture 2" descr="C:\Users\CSI\Pictures\előadás\sorban állás vízé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32009" y="2016000"/>
            <a:ext cx="3062097" cy="1943671"/>
          </a:xfrm>
          <a:prstGeom prst="rect">
            <a:avLst/>
          </a:prstGeom>
          <a:noFill/>
        </p:spPr>
      </p:pic>
      <p:pic>
        <p:nvPicPr>
          <p:cNvPr id="5123" name="Picture 3" descr="C:\Users\CSI\Pictures\előadás\sivatag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4000" y="1980000"/>
            <a:ext cx="3446050" cy="1936242"/>
          </a:xfrm>
          <a:prstGeom prst="rect">
            <a:avLst/>
          </a:prstGeom>
          <a:noFill/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DB6F68B-85DA-E904-1837-980A81CE3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000" y="4104000"/>
            <a:ext cx="3325383" cy="2664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A04E19-AA9E-E813-B6D0-060D8634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540000"/>
            <a:ext cx="10116000" cy="1685040"/>
          </a:xfrm>
        </p:spPr>
        <p:txBody>
          <a:bodyPr>
            <a:noAutofit/>
          </a:bodyPr>
          <a:lstStyle/>
          <a:p>
            <a:r>
              <a:rPr lang="hu-HU" sz="8000" dirty="0"/>
              <a:t>Köszönöm a figyelmet!</a:t>
            </a:r>
            <a:br>
              <a:rPr lang="hu-HU" sz="8000" dirty="0"/>
            </a:br>
            <a:endParaRPr lang="hu-HU" sz="8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947A3C-2359-C4EA-4C17-1BB06CE4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4000"/>
            <a:ext cx="10515600" cy="3916204"/>
          </a:xfrm>
        </p:spPr>
        <p:txBody>
          <a:bodyPr>
            <a:normAutofit/>
          </a:bodyPr>
          <a:lstStyle/>
          <a:p>
            <a:r>
              <a:rPr lang="hu-HU" sz="3200" b="1" dirty="0"/>
              <a:t>Köszönöm az előadás (tőlük) kölcsönzött diáihoz nyújtott segítségét!</a:t>
            </a:r>
          </a:p>
          <a:p>
            <a:r>
              <a:rPr lang="hu-HU" sz="3200" dirty="0" err="1"/>
              <a:t>Jaksity</a:t>
            </a:r>
            <a:r>
              <a:rPr lang="hu-HU" sz="3200" dirty="0"/>
              <a:t> Györgynek</a:t>
            </a:r>
          </a:p>
          <a:p>
            <a:r>
              <a:rPr lang="hu-HU" sz="3200" dirty="0"/>
              <a:t>A MNB termelékenységi jelentése készítőinek</a:t>
            </a:r>
          </a:p>
          <a:p>
            <a:r>
              <a:rPr lang="hu-HU" sz="3200" dirty="0"/>
              <a:t>A </a:t>
            </a:r>
            <a:r>
              <a:rPr lang="hu-HU" sz="3200" dirty="0" err="1"/>
              <a:t>Portfolio</a:t>
            </a:r>
            <a:r>
              <a:rPr lang="hu-HU" sz="3200" dirty="0"/>
              <a:t> makrogazdasági elemzőinek</a:t>
            </a:r>
          </a:p>
          <a:p>
            <a:r>
              <a:rPr lang="hu-HU" sz="3200" dirty="0"/>
              <a:t>A KSH táblázatai készítőinek</a:t>
            </a:r>
          </a:p>
          <a:p>
            <a:r>
              <a:rPr lang="hu-HU" sz="3200" dirty="0"/>
              <a:t>Az Eurostat táblázatai közreadóinak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32682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701DDE-A617-B7C6-CAB7-0DFDD974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000"/>
          </a:xfrm>
        </p:spPr>
        <p:txBody>
          <a:bodyPr/>
          <a:lstStyle/>
          <a:p>
            <a:r>
              <a:rPr lang="hu-HU" dirty="0"/>
              <a:t>		</a:t>
            </a:r>
            <a:r>
              <a:rPr lang="hu-HU" b="1" dirty="0"/>
              <a:t>Az előadás következtetései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B3A492-7E00-CE0C-71D1-97044093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2052000"/>
            <a:ext cx="11016000" cy="4572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hu-HU" dirty="0"/>
              <a:t>Az eddigi növekedési (</a:t>
            </a:r>
            <a:r>
              <a:rPr lang="hu-HU" dirty="0" err="1"/>
              <a:t>Münchausen</a:t>
            </a:r>
            <a:r>
              <a:rPr lang="hu-HU" dirty="0"/>
              <a:t>) modell véget ért, </a:t>
            </a:r>
            <a:r>
              <a:rPr lang="hu-HU" i="1" dirty="0"/>
              <a:t>törésponton az ország</a:t>
            </a:r>
          </a:p>
          <a:p>
            <a:pPr algn="just">
              <a:lnSpc>
                <a:spcPct val="150000"/>
              </a:lnSpc>
            </a:pPr>
            <a:r>
              <a:rPr lang="hu-HU" dirty="0"/>
              <a:t>A gazdasági növekedés hajszolása („</a:t>
            </a:r>
            <a:r>
              <a:rPr lang="hu-HU" i="1" dirty="0"/>
              <a:t>erőltetett növekedés</a:t>
            </a:r>
            <a:r>
              <a:rPr lang="hu-HU" dirty="0"/>
              <a:t>” © </a:t>
            </a:r>
            <a:r>
              <a:rPr lang="hu-HU" b="1" dirty="0" err="1"/>
              <a:t>Kornai</a:t>
            </a:r>
            <a:r>
              <a:rPr lang="hu-HU" b="1" dirty="0"/>
              <a:t> J</a:t>
            </a:r>
            <a:r>
              <a:rPr lang="hu-HU" dirty="0"/>
              <a:t>.) a diktatúrák természete</a:t>
            </a:r>
          </a:p>
          <a:p>
            <a:pPr algn="just">
              <a:lnSpc>
                <a:spcPct val="150000"/>
              </a:lnSpc>
            </a:pPr>
            <a:r>
              <a:rPr lang="hu-HU" dirty="0"/>
              <a:t>Az </a:t>
            </a:r>
            <a:r>
              <a:rPr lang="hu-HU" i="1" dirty="0"/>
              <a:t>Orbán-rendszer</a:t>
            </a:r>
            <a:r>
              <a:rPr lang="hu-HU" dirty="0"/>
              <a:t> által </a:t>
            </a:r>
            <a:r>
              <a:rPr lang="hu-HU" i="1" dirty="0"/>
              <a:t>erőltetett növekedés forrásai</a:t>
            </a:r>
            <a:r>
              <a:rPr lang="hu-HU" dirty="0"/>
              <a:t>: az uniós pénzek és a munkakínálat növelése </a:t>
            </a:r>
            <a:r>
              <a:rPr lang="hu-HU" i="1" dirty="0"/>
              <a:t>kimerültek</a:t>
            </a:r>
          </a:p>
          <a:p>
            <a:pPr algn="just">
              <a:lnSpc>
                <a:spcPct val="150000"/>
              </a:lnSpc>
            </a:pPr>
            <a:r>
              <a:rPr lang="hu-HU" dirty="0"/>
              <a:t>A növekedés forrásait felemésztő gazdaságpolitika és a külső okok (energia megdrágulása, Putyin Ukrajna elleni agressziója, Orbán </a:t>
            </a:r>
            <a:r>
              <a:rPr lang="hu-HU" dirty="0" err="1"/>
              <a:t>elszigetelődése</a:t>
            </a:r>
            <a:r>
              <a:rPr lang="hu-HU" dirty="0"/>
              <a:t>) </a:t>
            </a:r>
            <a:r>
              <a:rPr lang="hu-HU" i="1" dirty="0"/>
              <a:t>válságba sodorták hazánkat,  a vállalkozások tömegesen csődbe kerülnek.</a:t>
            </a:r>
          </a:p>
        </p:txBody>
      </p:sp>
      <p:pic>
        <p:nvPicPr>
          <p:cNvPr id="4" name="Kép 3" descr="http://vs.hu/i/141758550-1500-jpg.exact679x453.jpg">
            <a:extLst>
              <a:ext uri="{FF2B5EF4-FFF2-40B4-BE49-F238E27FC236}">
                <a16:creationId xmlns:a16="http://schemas.microsoft.com/office/drawing/2014/main" id="{C2CF7827-1E19-35EE-B68C-C1FF6FE8E06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4000" y="144000"/>
            <a:ext cx="3312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éptalálat a következőre: „sorállás”">
            <a:extLst>
              <a:ext uri="{FF2B5EF4-FFF2-40B4-BE49-F238E27FC236}">
                <a16:creationId xmlns:a16="http://schemas.microsoft.com/office/drawing/2014/main" id="{2DDA64CB-2E3F-AF4F-73BE-C336A3CB6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0" y="144000"/>
            <a:ext cx="251460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525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17B13D4-B103-3F81-CD0A-ACFD1598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-36000"/>
            <a:ext cx="9569196" cy="1325563"/>
          </a:xfrm>
        </p:spPr>
        <p:txBody>
          <a:bodyPr>
            <a:normAutofit/>
          </a:bodyPr>
          <a:lstStyle/>
          <a:p>
            <a:r>
              <a:rPr lang="hu-HU" sz="4800" dirty="0"/>
              <a:t>		</a:t>
            </a:r>
            <a:r>
              <a:rPr lang="hu-HU" sz="6000" b="1" dirty="0"/>
              <a:t>A gazdasági növekedés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0293E04-B934-0691-A850-47FA99D23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6000"/>
            <a:ext cx="5157787" cy="823912"/>
          </a:xfrm>
        </p:spPr>
        <p:txBody>
          <a:bodyPr/>
          <a:lstStyle/>
          <a:p>
            <a:r>
              <a:rPr lang="hu-HU" sz="4400" dirty="0"/>
              <a:t>  Demokráciában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9AB74F0-F5EA-2569-8CB0-0BE9F1E63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016201"/>
          </a:xfrm>
        </p:spPr>
        <p:txBody>
          <a:bodyPr>
            <a:normAutofit/>
          </a:bodyPr>
          <a:lstStyle/>
          <a:p>
            <a:r>
              <a:rPr lang="hu-HU" sz="3600" dirty="0"/>
              <a:t>A jólét forrása</a:t>
            </a:r>
          </a:p>
          <a:p>
            <a:r>
              <a:rPr lang="hu-HU" sz="3600" dirty="0"/>
              <a:t>Az életminőség  javításának eszköze</a:t>
            </a:r>
          </a:p>
          <a:p>
            <a:r>
              <a:rPr lang="hu-HU" sz="3600" dirty="0"/>
              <a:t>Az egyenlőtlenség mérséklési lehetősége</a:t>
            </a:r>
          </a:p>
          <a:p>
            <a:r>
              <a:rPr lang="hu-HU" sz="3600" dirty="0"/>
              <a:t>A tisztességes politikai verseny következménye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377768D0-86B8-F121-6B6F-FC31AF54C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6000"/>
            <a:ext cx="5183188" cy="823912"/>
          </a:xfrm>
        </p:spPr>
        <p:txBody>
          <a:bodyPr/>
          <a:lstStyle/>
          <a:p>
            <a:r>
              <a:rPr lang="hu-HU" dirty="0"/>
              <a:t>	</a:t>
            </a:r>
            <a:r>
              <a:rPr lang="hu-HU" sz="4400" dirty="0"/>
              <a:t>Diktatúrában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5AF7E838-1671-952B-4099-D946865E2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016201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Önigazolás /legitimáció</a:t>
            </a:r>
          </a:p>
          <a:p>
            <a:r>
              <a:rPr lang="hu-HU" sz="3600" dirty="0"/>
              <a:t>A hatalom megtartásának eszköze</a:t>
            </a:r>
          </a:p>
          <a:p>
            <a:r>
              <a:rPr lang="hu-HU" sz="3600" dirty="0"/>
              <a:t>Az utolérési mánia mutatója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manipulációkat álcázó paraván/takaró</a:t>
            </a:r>
          </a:p>
          <a:p>
            <a:endParaRPr lang="hu-HU" sz="3600" dirty="0"/>
          </a:p>
          <a:p>
            <a:endParaRPr lang="hu-HU" dirty="0"/>
          </a:p>
        </p:txBody>
      </p:sp>
      <p:pic>
        <p:nvPicPr>
          <p:cNvPr id="2" name="Kép 1" descr="KÃ©ptalÃ¡lat a kÃ¶vetkezÅre: âezzel is a bÃ©kÃ©t vÃ©dedâ">
            <a:extLst>
              <a:ext uri="{FF2B5EF4-FFF2-40B4-BE49-F238E27FC236}">
                <a16:creationId xmlns:a16="http://schemas.microsoft.com/office/drawing/2014/main" id="{68EACEDD-8AC7-5393-E3AA-CE45085CFD1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2000" y="108000"/>
            <a:ext cx="1583347" cy="21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15 tanács a boldogság megtalálására - Jikiden Reiki">
            <a:extLst>
              <a:ext uri="{FF2B5EF4-FFF2-40B4-BE49-F238E27FC236}">
                <a16:creationId xmlns:a16="http://schemas.microsoft.com/office/drawing/2014/main" id="{CAA64014-1F2A-FFF9-A2B8-5AA9FDEB5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0" y="-36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7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482DE9-A13E-B248-CEE4-DF53DA3B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44000"/>
            <a:ext cx="11556000" cy="1325563"/>
          </a:xfrm>
        </p:spPr>
        <p:txBody>
          <a:bodyPr>
            <a:noAutofit/>
          </a:bodyPr>
          <a:lstStyle/>
          <a:p>
            <a:r>
              <a:rPr lang="hu-HU" sz="4800" b="1" i="1" dirty="0"/>
              <a:t>  2005-ig</a:t>
            </a:r>
            <a:r>
              <a:rPr lang="hu-HU" sz="4800" b="1" dirty="0"/>
              <a:t> együtt haladtunk </a:t>
            </a:r>
            <a:r>
              <a:rPr lang="hu-HU" sz="4800" b="1" i="1" dirty="0"/>
              <a:t>2010-től</a:t>
            </a:r>
            <a:r>
              <a:rPr lang="hu-HU" sz="4800" b="1" dirty="0"/>
              <a:t> leszakadás</a:t>
            </a:r>
          </a:p>
        </p:txBody>
      </p:sp>
      <p:pic>
        <p:nvPicPr>
          <p:cNvPr id="1026" name="Picture 2" descr="Na ne már! Ezek az országok mind utolértek minket?! - Portfolio.hu">
            <a:extLst>
              <a:ext uri="{FF2B5EF4-FFF2-40B4-BE49-F238E27FC236}">
                <a16:creationId xmlns:a16="http://schemas.microsoft.com/office/drawing/2014/main" id="{3EF4C55A-AAC3-F39A-C85E-0CFB6E0205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00" y="1728000"/>
            <a:ext cx="6683809" cy="50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4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0D6BA8-C050-5D44-C7D6-8793C920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4"/>
            <a:ext cx="10908000" cy="1440000"/>
          </a:xfrm>
        </p:spPr>
        <p:txBody>
          <a:bodyPr>
            <a:normAutofit fontScale="90000"/>
          </a:bodyPr>
          <a:lstStyle/>
          <a:p>
            <a:r>
              <a:rPr lang="hu-HU" dirty="0"/>
              <a:t>	</a:t>
            </a:r>
            <a:r>
              <a:rPr lang="hu-HU" sz="5400" b="1" dirty="0"/>
              <a:t>leszakadás oka: </a:t>
            </a:r>
            <a:r>
              <a:rPr lang="hu-HU" sz="6000" b="1" dirty="0"/>
              <a:t>autokratikus rendszer</a:t>
            </a:r>
            <a:br>
              <a:rPr lang="hu-HU" dirty="0"/>
            </a:br>
            <a:r>
              <a:rPr lang="hu-HU" b="1" dirty="0"/>
              <a:t>Fenntartható növekedés &lt; &gt; Erőltetett növekedés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A9F311-60D0-2E7B-CA91-FA76F516B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4000"/>
            <a:ext cx="5181600" cy="48960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Erőforrásokkal számoló</a:t>
            </a:r>
          </a:p>
          <a:p>
            <a:r>
              <a:rPr lang="hu-HU" dirty="0"/>
              <a:t>Export- és beruházás-vezérelt</a:t>
            </a:r>
          </a:p>
          <a:p>
            <a:r>
              <a:rPr lang="hu-HU" dirty="0"/>
              <a:t>„autonóm” politikák összhangja : </a:t>
            </a:r>
          </a:p>
          <a:p>
            <a:pPr lvl="1"/>
            <a:r>
              <a:rPr lang="hu-HU" dirty="0"/>
              <a:t>Költségvetési, Pénz- és Jövedelem politika </a:t>
            </a:r>
          </a:p>
          <a:p>
            <a:r>
              <a:rPr lang="hu-HU" dirty="0"/>
              <a:t>Versenyorientált</a:t>
            </a:r>
          </a:p>
          <a:p>
            <a:pPr lvl="1"/>
            <a:r>
              <a:rPr lang="hu-HU" dirty="0"/>
              <a:t>Elkülönül a szabályozási és a tulajdonosi szerep</a:t>
            </a:r>
          </a:p>
          <a:p>
            <a:pPr lvl="1"/>
            <a:r>
              <a:rPr lang="hu-HU" dirty="0"/>
              <a:t>Nincs védett piac</a:t>
            </a:r>
          </a:p>
          <a:p>
            <a:r>
              <a:rPr lang="hu-HU" dirty="0"/>
              <a:t> Antimonopolista/ decentralizál</a:t>
            </a:r>
          </a:p>
          <a:p>
            <a:r>
              <a:rPr lang="hu-HU" dirty="0"/>
              <a:t>Egyenlőtlenségeket mérséklő</a:t>
            </a:r>
          </a:p>
          <a:p>
            <a:r>
              <a:rPr lang="hu-HU" dirty="0"/>
              <a:t>Környezetet kímélő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8F0973B-4039-9E24-9377-59AE9AE28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4000"/>
            <a:ext cx="5181600" cy="48960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Erőforrásokat elpazarló</a:t>
            </a:r>
          </a:p>
          <a:p>
            <a:r>
              <a:rPr lang="hu-HU" dirty="0"/>
              <a:t>Fogyasztás (fegyverkezés!) vezérelt</a:t>
            </a:r>
          </a:p>
          <a:p>
            <a:r>
              <a:rPr lang="hu-HU" dirty="0"/>
              <a:t>Politikai akaratnak alárendelt:</a:t>
            </a:r>
          </a:p>
          <a:p>
            <a:pPr lvl="1"/>
            <a:r>
              <a:rPr lang="hu-HU" dirty="0"/>
              <a:t>Részpolitikák autonómiájának felszámolása</a:t>
            </a:r>
          </a:p>
          <a:p>
            <a:r>
              <a:rPr lang="hu-HU" dirty="0"/>
              <a:t>Kinevezett nemzeti bajnoknevelő</a:t>
            </a:r>
          </a:p>
          <a:p>
            <a:pPr lvl="1"/>
            <a:r>
              <a:rPr lang="hu-HU" dirty="0"/>
              <a:t>Keveredő szerepek</a:t>
            </a:r>
          </a:p>
          <a:p>
            <a:pPr lvl="1"/>
            <a:r>
              <a:rPr lang="hu-HU" dirty="0"/>
              <a:t>Járadékszedésen alapul v.pozíció</a:t>
            </a:r>
          </a:p>
          <a:p>
            <a:pPr lvl="1"/>
            <a:r>
              <a:rPr lang="hu-HU" dirty="0"/>
              <a:t>Szegmentált piacok (bel- külföldi)</a:t>
            </a:r>
          </a:p>
          <a:p>
            <a:r>
              <a:rPr lang="hu-HU" dirty="0"/>
              <a:t>Centralizál/kegyet gyakorol</a:t>
            </a:r>
          </a:p>
          <a:p>
            <a:r>
              <a:rPr lang="hu-HU" dirty="0"/>
              <a:t>Egyenlőtlenséget növel</a:t>
            </a:r>
          </a:p>
          <a:p>
            <a:r>
              <a:rPr lang="hu-HU" dirty="0"/>
              <a:t>Környezettel szemben közömbös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440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3F253C-D3E9-50E3-87ED-B21E26F7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00"/>
            <a:ext cx="10515600" cy="1800000"/>
          </a:xfrm>
        </p:spPr>
        <p:txBody>
          <a:bodyPr>
            <a:normAutofit fontScale="90000"/>
          </a:bodyPr>
          <a:lstStyle/>
          <a:p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	</a:t>
            </a:r>
            <a:r>
              <a:rPr lang="hu-HU" sz="4800" b="1" dirty="0">
                <a:solidFill>
                  <a:prstClr val="black"/>
                </a:solidFill>
                <a:latin typeface="Calibri Light" panose="020F0302020204030204"/>
              </a:rPr>
              <a:t>  </a:t>
            </a:r>
            <a:r>
              <a:rPr kumimoji="0" lang="hu-HU" sz="5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Mitől volt növekedés?</a:t>
            </a:r>
            <a:br>
              <a:rPr kumimoji="0" lang="hu-HU" sz="5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hu-HU" sz="4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Nemzetközi </a:t>
            </a:r>
            <a:r>
              <a:rPr kumimoji="0" lang="hu-HU" sz="4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konjunktúra</a:t>
            </a:r>
            <a:r>
              <a:rPr kumimoji="0" lang="hu-H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,bővülő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hu-HU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foglalkoztatás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				</a:t>
            </a:r>
            <a:r>
              <a:rPr kumimoji="0" lang="hu-HU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beáramló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hu-HU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uniós pénz</a:t>
            </a:r>
            <a:endParaRPr lang="hu-HU" i="1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DD1E557-30E7-DA59-45C4-D4CC1283F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000" y="2124000"/>
            <a:ext cx="7684960" cy="46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6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6A078C-3A3B-470A-AD0B-B253927E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2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4400" b="1" i="1" dirty="0"/>
              <a:t>A </a:t>
            </a:r>
            <a:r>
              <a:rPr lang="hu-HU" sz="4400" b="1" dirty="0"/>
              <a:t>GDP termelési szerkezete </a:t>
            </a:r>
            <a:br>
              <a:rPr lang="hu-HU" sz="4400" b="1" dirty="0"/>
            </a:br>
            <a:r>
              <a:rPr lang="hu-HU" sz="4400" b="1" dirty="0"/>
              <a:t>miatt </a:t>
            </a:r>
            <a:r>
              <a:rPr lang="hu-HU" sz="4400" dirty="0"/>
              <a:t>hazánk GDP-</a:t>
            </a:r>
            <a:r>
              <a:rPr lang="hu-HU" sz="4400" dirty="0" err="1"/>
              <a:t>jéhez</a:t>
            </a:r>
            <a:r>
              <a:rPr lang="hu-HU" sz="4400" dirty="0"/>
              <a:t> •</a:t>
            </a:r>
            <a:br>
              <a:rPr lang="hu-HU" sz="4400" dirty="0"/>
            </a:br>
            <a:r>
              <a:rPr lang="hu-HU" sz="4400" dirty="0"/>
              <a:t> a mezőgazdaság 4 %-kal</a:t>
            </a:r>
            <a:br>
              <a:rPr lang="hu-HU" sz="4400" dirty="0"/>
            </a:br>
            <a:r>
              <a:rPr lang="hu-HU" sz="4400" dirty="0"/>
              <a:t> • az </a:t>
            </a:r>
            <a:r>
              <a:rPr lang="hu-HU" sz="4400" dirty="0" err="1"/>
              <a:t>ipar+építőipar</a:t>
            </a:r>
            <a:r>
              <a:rPr lang="hu-HU" sz="4400" dirty="0"/>
              <a:t> 25%-kal </a:t>
            </a:r>
            <a:br>
              <a:rPr lang="hu-HU" sz="4400" dirty="0"/>
            </a:br>
            <a:r>
              <a:rPr lang="hu-HU" sz="4400" dirty="0"/>
              <a:t>• a harmadik szektor (szolgáltatások stb.) 71%-kal </a:t>
            </a:r>
            <a:br>
              <a:rPr lang="hu-HU" sz="4400" dirty="0"/>
            </a:br>
            <a:r>
              <a:rPr lang="hu-HU" sz="4400" dirty="0"/>
              <a:t>járul hozzá. Ezért </a:t>
            </a:r>
            <a:r>
              <a:rPr lang="hu-HU" sz="4400" b="1" dirty="0"/>
              <a:t>a COVID </a:t>
            </a:r>
            <a:r>
              <a:rPr lang="hu-HU" sz="4400" b="1" i="1" dirty="0"/>
              <a:t>válság  </a:t>
            </a:r>
            <a:r>
              <a:rPr lang="hu-HU" dirty="0"/>
              <a:t>és a </a:t>
            </a:r>
            <a:r>
              <a:rPr lang="hu-HU" b="1" dirty="0"/>
              <a:t>mostani inflációs robbanás</a:t>
            </a:r>
            <a:r>
              <a:rPr lang="hu-HU" dirty="0"/>
              <a:t> </a:t>
            </a:r>
            <a:r>
              <a:rPr lang="hu-HU" sz="4400" dirty="0"/>
              <a:t>elsősorban </a:t>
            </a:r>
            <a:r>
              <a:rPr lang="hu-HU" sz="4400" b="1" i="1" dirty="0"/>
              <a:t>a szolgáltatásokat érinti. </a:t>
            </a:r>
            <a:r>
              <a:rPr lang="hu-HU" sz="4400" dirty="0"/>
              <a:t>A gáz- és áramár robbanás + szegényedő vásárlók &gt; </a:t>
            </a:r>
            <a:r>
              <a:rPr lang="hu-HU" sz="4400" b="1" i="1" dirty="0"/>
              <a:t>vállalkozások tömegei kerülnek csődbe</a:t>
            </a:r>
            <a:r>
              <a:rPr lang="hu-HU" sz="4400" dirty="0"/>
              <a:t>. </a:t>
            </a:r>
            <a:br>
              <a:rPr lang="hu-HU" sz="4400" b="1" dirty="0"/>
            </a:br>
            <a:br>
              <a:rPr lang="hu-HU" sz="4400" dirty="0"/>
            </a:br>
            <a:endParaRPr lang="hu-HU" dirty="0"/>
          </a:p>
        </p:txBody>
      </p:sp>
      <p:pic>
        <p:nvPicPr>
          <p:cNvPr id="4" name="Picture 2" descr="Nemzetgazdaságunk ágazati megoszlása a GDP%-ában - ppt letölteni">
            <a:extLst>
              <a:ext uri="{FF2B5EF4-FFF2-40B4-BE49-F238E27FC236}">
                <a16:creationId xmlns:a16="http://schemas.microsoft.com/office/drawing/2014/main" id="{4665F16A-411B-4983-9BE6-3CE0898A9B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0" y="173374"/>
            <a:ext cx="528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4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6BA233-7E59-DA14-6EA1-7D8D9260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00"/>
            <a:ext cx="10515600" cy="1152000"/>
          </a:xfrm>
        </p:spPr>
        <p:txBody>
          <a:bodyPr/>
          <a:lstStyle/>
          <a:p>
            <a:r>
              <a:rPr lang="hu-HU" dirty="0"/>
              <a:t>	</a:t>
            </a:r>
            <a:r>
              <a:rPr lang="hu-HU" b="1" dirty="0"/>
              <a:t>Magyarország = kis, nyitott gazdaság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94F2C364-7864-FC13-6841-A279C4A4B2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000" y="1440000"/>
                <a:ext cx="11160000" cy="5328000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/>
                  <a:t> Az éves export (89 Mrd euro; 2020) és az éves import (90 Mrd euro) együtt messze meghaladja (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𝑀𝑟𝑑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𝑒𝑢𝑟𝑜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/>
                  <a:t> az éves GDP-t (137 Mrd euro 2020); </a:t>
                </a:r>
                <a:r>
                  <a:rPr lang="hu-HU" i="1" dirty="0"/>
                  <a:t>a nyitottság 137%</a:t>
                </a:r>
                <a:endParaRPr lang="hu-HU" dirty="0"/>
              </a:p>
              <a:p>
                <a:r>
                  <a:rPr lang="hu-HU" dirty="0"/>
                  <a:t>Az ésszerű és tisztességes, felelős </a:t>
                </a:r>
                <a:r>
                  <a:rPr lang="hu-HU" b="1" dirty="0"/>
                  <a:t>gazdaságpolitikának</a:t>
                </a:r>
                <a:r>
                  <a:rPr lang="hu-HU" dirty="0"/>
                  <a:t> ebből az adottságból kell kiindulnia&gt;az </a:t>
                </a:r>
                <a:r>
                  <a:rPr lang="hu-HU" b="1" dirty="0"/>
                  <a:t>alkalmazkodást kell segítenie</a:t>
                </a:r>
                <a:r>
                  <a:rPr lang="hu-HU" dirty="0"/>
                  <a:t> ezért</a:t>
                </a:r>
              </a:p>
              <a:p>
                <a:pPr lvl="1"/>
                <a:r>
                  <a:rPr lang="hu-HU" dirty="0"/>
                  <a:t>a „</a:t>
                </a:r>
                <a:r>
                  <a:rPr lang="hu-HU" i="1" dirty="0"/>
                  <a:t>magyar” nacionalista intézmények </a:t>
                </a:r>
                <a:r>
                  <a:rPr lang="hu-HU" dirty="0"/>
                  <a:t>kizárják a növekedést („megállítjuk a határon”)</a:t>
                </a:r>
              </a:p>
              <a:p>
                <a:pPr lvl="1"/>
                <a:r>
                  <a:rPr lang="hu-HU" dirty="0"/>
                  <a:t> kell a </a:t>
                </a:r>
                <a:r>
                  <a:rPr lang="hu-HU" i="1" dirty="0"/>
                  <a:t>növekedésnek export- </a:t>
                </a:r>
                <a:r>
                  <a:rPr lang="hu-HU" dirty="0"/>
                  <a:t>és  (versenyképességet javító) </a:t>
                </a:r>
                <a:r>
                  <a:rPr lang="hu-HU" i="1" dirty="0"/>
                  <a:t>beruházás</a:t>
                </a:r>
                <a:r>
                  <a:rPr lang="hu-HU" dirty="0"/>
                  <a:t> </a:t>
                </a:r>
                <a:r>
                  <a:rPr lang="hu-HU" i="1" dirty="0" err="1"/>
                  <a:t>vezéreltnek</a:t>
                </a:r>
                <a:r>
                  <a:rPr lang="hu-HU" dirty="0"/>
                  <a:t> </a:t>
                </a:r>
                <a:r>
                  <a:rPr lang="hu-HU" i="1" dirty="0"/>
                  <a:t>lennie</a:t>
                </a:r>
              </a:p>
              <a:p>
                <a:r>
                  <a:rPr lang="hu-HU" dirty="0"/>
                  <a:t>A nyitottság miatt akkor lehet hazánkban gazdasági növekedés, amikor a fő piacainkon is növekedés van.</a:t>
                </a:r>
              </a:p>
              <a:p>
                <a:r>
                  <a:rPr lang="hu-HU" dirty="0"/>
                  <a:t>A hazai megtakarítások szintje mellett (</a:t>
                </a:r>
                <a:r>
                  <a:rPr lang="hu-HU" dirty="0" err="1"/>
                  <a:t>átl</a:t>
                </a:r>
                <a:r>
                  <a:rPr lang="hu-HU" dirty="0"/>
                  <a:t>. az éves GDP 5-8%-a) nincs mód a „</a:t>
                </a:r>
                <a:r>
                  <a:rPr lang="hu-HU" b="1" dirty="0" err="1"/>
                  <a:t>Münchausen</a:t>
                </a:r>
                <a:r>
                  <a:rPr lang="hu-HU" b="1" dirty="0"/>
                  <a:t>-növekedés</a:t>
                </a:r>
                <a:r>
                  <a:rPr lang="hu-HU" dirty="0"/>
                  <a:t>re” azaz a </a:t>
                </a:r>
                <a:r>
                  <a:rPr lang="hu-HU" dirty="0" err="1"/>
                  <a:t>fisk</a:t>
                </a:r>
                <a:r>
                  <a:rPr lang="hu-HU" dirty="0"/>
                  <a:t>.+</a:t>
                </a:r>
                <a:r>
                  <a:rPr lang="hu-HU" dirty="0" err="1"/>
                  <a:t>monetáris+jöv.pol</a:t>
                </a:r>
                <a:r>
                  <a:rPr lang="hu-HU" dirty="0"/>
                  <a:t>. által gerjesztett, </a:t>
                </a:r>
                <a:r>
                  <a:rPr lang="hu-HU" b="1" i="1" dirty="0"/>
                  <a:t>fogyasztásra</a:t>
                </a:r>
                <a:r>
                  <a:rPr lang="hu-HU" dirty="0"/>
                  <a:t> (közfogyasztás, így fegyverkezés is) és a </a:t>
                </a:r>
                <a:r>
                  <a:rPr lang="hu-HU" b="1" i="1" dirty="0"/>
                  <a:t>versenyképességet NEM</a:t>
                </a:r>
                <a:r>
                  <a:rPr lang="hu-HU" i="1" dirty="0"/>
                  <a:t> </a:t>
                </a:r>
                <a:r>
                  <a:rPr lang="hu-HU" b="1" i="1" dirty="0"/>
                  <a:t>javító beruházásra alapozott növekedés</a:t>
                </a:r>
                <a:r>
                  <a:rPr lang="hu-HU" dirty="0"/>
                  <a:t>re</a:t>
                </a:r>
                <a:endParaRPr lang="hu-HU" b="1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94F2C364-7864-FC13-6841-A279C4A4B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000" y="1440000"/>
                <a:ext cx="11160000" cy="5328000"/>
              </a:xfrm>
              <a:blipFill>
                <a:blip r:embed="rId2"/>
                <a:stretch>
                  <a:fillRect l="-874" t="-1716" r="-10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1354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Kék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</TotalTime>
  <Words>1285</Words>
  <Application>Microsoft Office PowerPoint</Application>
  <PresentationFormat>Szélesvásznú</PresentationFormat>
  <Paragraphs>113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1_Office-téma</vt:lpstr>
      <vt:lpstr>Vége az erőltetett növekedésnek?</vt:lpstr>
      <vt:lpstr>Tudjuk miénk az ország, de azért          NE VIGYÜK HAZA (1967)  </vt:lpstr>
      <vt:lpstr>  Az előadás következtetései</vt:lpstr>
      <vt:lpstr>  A gazdasági növekedés</vt:lpstr>
      <vt:lpstr>  2005-ig együtt haladtunk 2010-től leszakadás</vt:lpstr>
      <vt:lpstr> leszakadás oka: autokratikus rendszer Fenntartható növekedés &lt; &gt; Erőltetett növekedés</vt:lpstr>
      <vt:lpstr>    Mitől volt növekedés? Nemzetközi konjunktúra,bővülő foglalkoztatás     beáramló uniós pénz</vt:lpstr>
      <vt:lpstr>A GDP termelési szerkezete  miatt hazánk GDP-jéhez •  a mezőgazdaság 4 %-kal  • az ipar+építőipar 25%-kal  • a harmadik szektor (szolgáltatások stb.) 71%-kal  járul hozzá. Ezért a COVID válság  és a mostani inflációs robbanás elsősorban a szolgáltatásokat érinti. A gáz- és áramár robbanás + szegényedő vásárlók &gt; vállalkozások tömegei kerülnek csődbe.   </vt:lpstr>
      <vt:lpstr> Magyarország = kis, nyitott gazdaság</vt:lpstr>
      <vt:lpstr>   2008 óta nem közeledtünk az Uniós átlaghoz   (pedig egy főre vetítve a 2. legtöbbet kaptuk)</vt:lpstr>
      <vt:lpstr>            Covid, Orbán, Választás</vt:lpstr>
      <vt:lpstr>Orbán nem a válságkezelésre költött I. Egészség+ Gazdaságvédelem2020.júl-2021.június</vt:lpstr>
      <vt:lpstr>Orbán nem a válságkezelésre költött II.     Választási költekezés 2021.aug.-2022.ápr.</vt:lpstr>
      <vt:lpstr>  ÁHT hiány a haveroknak kiosztott pénztől nő, nem csak a járvány miatt, + választási pénzszórás      (az Unió elnéző a COVID óta ….)</vt:lpstr>
      <vt:lpstr>   „Jó zsebekben a válság”  </vt:lpstr>
      <vt:lpstr> Az ingyen pénz annak segít, aki nem ellopni akarja        1 főre jutó transzfer szerint  Magyarország a 2. legmagasabb összeghez jutott</vt:lpstr>
      <vt:lpstr> extenzív/intenzív modell ismétlődik a foglalkoztatottak száma 2017-től már nem bővíthető (KSH)</vt:lpstr>
      <vt:lpstr>DE a kivándorlás nő Magyarországról (2011-2020) (évi 15 ezerről 70 ezerre&gt; a munkakínálat 10%-a &gt;400 ezren külföldön )</vt:lpstr>
      <vt:lpstr>  Gépberuházások alakulása (2013-2020)       az összes állóeszközfelhalmozás 50%-a        (Forrás:KSH)</vt:lpstr>
      <vt:lpstr>   A beruházás csak az uniós segélytől lódult meg  (de ebben 50% az építés a „túlárazott betonba” –stadion/út/térkő)</vt:lpstr>
      <vt:lpstr>A munkatermelékenység 2017-ig stagnál  (Forrás: Simon-Pulay Pénzügyi Szemle Eurostat adatok alapján)</vt:lpstr>
      <vt:lpstr>  A látszat mögött a lényeg  visszatérnek a 70-es évtized gyászos folyamatai</vt:lpstr>
      <vt:lpstr>  TARTÓS HIÁNY: növekedés tényezői hiányoznak</vt:lpstr>
      <vt:lpstr>  Orbán elapasztja a forrásokat Magyarország elsivatagosodik, ám egyeseknek      így is lesz víz</vt:lpstr>
      <vt:lpstr>Köszönöm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Rohanunk a …</dc:title>
  <dc:creator>Csillag István</dc:creator>
  <cp:lastModifiedBy>Csillag István</cp:lastModifiedBy>
  <cp:revision>54</cp:revision>
  <dcterms:created xsi:type="dcterms:W3CDTF">2022-07-11T10:09:55Z</dcterms:created>
  <dcterms:modified xsi:type="dcterms:W3CDTF">2022-09-18T07:39:03Z</dcterms:modified>
</cp:coreProperties>
</file>