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75" r:id="rId4"/>
    <p:sldId id="276" r:id="rId5"/>
    <p:sldId id="286" r:id="rId6"/>
    <p:sldId id="261" r:id="rId7"/>
    <p:sldId id="262" r:id="rId8"/>
    <p:sldId id="260" r:id="rId9"/>
    <p:sldId id="263" r:id="rId10"/>
    <p:sldId id="264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66" autoAdjust="0"/>
    <p:restoredTop sz="94660"/>
  </p:normalViewPr>
  <p:slideViewPr>
    <p:cSldViewPr snapToGrid="0">
      <p:cViewPr varScale="1">
        <p:scale>
          <a:sx n="67" d="100"/>
          <a:sy n="67" d="100"/>
        </p:scale>
        <p:origin x="5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140011813497799E-2"/>
          <c:y val="2.9140622394744225E-2"/>
          <c:w val="0.97685998818650221"/>
          <c:h val="0.886991136661717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GDP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Munka1!$A$2:$A$14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Munka1!$B$2:$B$14</c:f>
              <c:numCache>
                <c:formatCode>0.0</c:formatCode>
                <c:ptCount val="13"/>
                <c:pt idx="0">
                  <c:v>1.1222000000000065</c:v>
                </c:pt>
                <c:pt idx="1">
                  <c:v>1.9371000000000009</c:v>
                </c:pt>
                <c:pt idx="2">
                  <c:v>-1.3806000000000012</c:v>
                </c:pt>
                <c:pt idx="3">
                  <c:v>1.8607999999999976</c:v>
                </c:pt>
                <c:pt idx="4">
                  <c:v>4.2289999999999992</c:v>
                </c:pt>
                <c:pt idx="5">
                  <c:v>3.8194000000000017</c:v>
                </c:pt>
                <c:pt idx="6">
                  <c:v>2.1400000000000006</c:v>
                </c:pt>
                <c:pt idx="7">
                  <c:v>4.3168000000000006</c:v>
                </c:pt>
                <c:pt idx="8">
                  <c:v>5.3996999999999957</c:v>
                </c:pt>
                <c:pt idx="9">
                  <c:v>4.6413000000000011</c:v>
                </c:pt>
                <c:pt idx="10">
                  <c:v>-5</c:v>
                </c:pt>
                <c:pt idx="11">
                  <c:v>6.3</c:v>
                </c:pt>
                <c:pt idx="1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37-4D4F-9E40-64C9F8FF58D4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Net EU Funds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Munka1!$A$2:$A$14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Munka1!$C$2:$C$14</c:f>
              <c:numCache>
                <c:formatCode>General</c:formatCode>
                <c:ptCount val="13"/>
                <c:pt idx="0">
                  <c:v>3.1</c:v>
                </c:pt>
                <c:pt idx="1">
                  <c:v>3.1</c:v>
                </c:pt>
                <c:pt idx="2">
                  <c:v>4.2</c:v>
                </c:pt>
                <c:pt idx="3">
                  <c:v>5.7</c:v>
                </c:pt>
                <c:pt idx="4">
                  <c:v>5.5</c:v>
                </c:pt>
                <c:pt idx="5">
                  <c:v>3.7</c:v>
                </c:pt>
                <c:pt idx="6">
                  <c:v>3.3</c:v>
                </c:pt>
                <c:pt idx="7">
                  <c:v>3.2</c:v>
                </c:pt>
                <c:pt idx="8">
                  <c:v>3.3</c:v>
                </c:pt>
                <c:pt idx="9">
                  <c:v>3.4</c:v>
                </c:pt>
                <c:pt idx="10">
                  <c:v>3.2</c:v>
                </c:pt>
                <c:pt idx="11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37-4D4F-9E40-64C9F8FF58D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46209880"/>
        <c:axId val="346210208"/>
      </c:barChart>
      <c:catAx>
        <c:axId val="346209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6210208"/>
        <c:crosses val="autoZero"/>
        <c:auto val="1"/>
        <c:lblAlgn val="ctr"/>
        <c:lblOffset val="100"/>
        <c:noMultiLvlLbl val="0"/>
      </c:catAx>
      <c:valAx>
        <c:axId val="34621020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346209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47870489478334355"/>
          <c:y val="0.6804945676067029"/>
          <c:w val="0.24609221581165558"/>
          <c:h val="0.12717732458798528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0.43659</cdr:x>
      <cdr:y>0.06374</cdr:y>
    </cdr:from>
    <cdr:to>
      <cdr:x>0.51307</cdr:x>
      <cdr:y>0.20362</cdr:y>
    </cdr:to>
    <cdr:sp macro="" textlink="">
      <cdr:nvSpPr>
        <cdr:cNvPr id="2" name="Szövegdoboz 1">
          <a:extLst xmlns:a="http://schemas.openxmlformats.org/drawingml/2006/main">
            <a:ext uri="{FF2B5EF4-FFF2-40B4-BE49-F238E27FC236}">
              <a16:creationId xmlns:a16="http://schemas.microsoft.com/office/drawing/2014/main" id="{6303F4BD-C28D-4096-B948-4F2E55E1086B}"/>
            </a:ext>
          </a:extLst>
        </cdr:cNvPr>
        <cdr:cNvSpPr txBox="1"/>
      </cdr:nvSpPr>
      <cdr:spPr>
        <a:xfrm xmlns:a="http://schemas.openxmlformats.org/drawingml/2006/main">
          <a:off x="5220182" y="41668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0.06329</cdr:x>
      <cdr:y>0.04245</cdr:y>
    </cdr:from>
    <cdr:to>
      <cdr:x>1</cdr:x>
      <cdr:y>0.14717</cdr:y>
    </cdr:to>
    <cdr:sp macro="" textlink="">
      <cdr:nvSpPr>
        <cdr:cNvPr id="3" name="Szövegdoboz 2">
          <a:extLst xmlns:a="http://schemas.openxmlformats.org/drawingml/2006/main">
            <a:ext uri="{FF2B5EF4-FFF2-40B4-BE49-F238E27FC236}">
              <a16:creationId xmlns:a16="http://schemas.microsoft.com/office/drawing/2014/main" id="{EB721786-3510-4262-8AF5-03B42AA0F7F2}"/>
            </a:ext>
          </a:extLst>
        </cdr:cNvPr>
        <cdr:cNvSpPr txBox="1"/>
      </cdr:nvSpPr>
      <cdr:spPr>
        <a:xfrm xmlns:a="http://schemas.openxmlformats.org/drawingml/2006/main">
          <a:off x="764160" y="277488"/>
          <a:ext cx="11310164" cy="6845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hu-HU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Gazdasági növekedés és az EU támogatások              </a:t>
          </a:r>
          <a:r>
            <a:rPr lang="hu-H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GDP %-a</a:t>
          </a:r>
          <a:endParaRPr lang="en-US" sz="2400" dirty="0"/>
        </a:p>
      </cdr:txBody>
    </cdr:sp>
  </cdr:relSizeAnchor>
  <cdr:relSizeAnchor xmlns:cdr="http://schemas.openxmlformats.org/drawingml/2006/chartDrawing">
    <cdr:from>
      <cdr:x>0.0246</cdr:x>
      <cdr:y>0.69078</cdr:y>
    </cdr:from>
    <cdr:to>
      <cdr:x>0.42772</cdr:x>
      <cdr:y>0.96699</cdr:y>
    </cdr:to>
    <cdr:sp macro="" textlink="">
      <cdr:nvSpPr>
        <cdr:cNvPr id="4" name="Szövegdoboz 3">
          <a:extLst xmlns:a="http://schemas.openxmlformats.org/drawingml/2006/main">
            <a:ext uri="{FF2B5EF4-FFF2-40B4-BE49-F238E27FC236}">
              <a16:creationId xmlns:a16="http://schemas.microsoft.com/office/drawing/2014/main" id="{CDCA374E-4D68-4651-BD2A-E14127C101B3}"/>
            </a:ext>
          </a:extLst>
        </cdr:cNvPr>
        <cdr:cNvSpPr txBox="1"/>
      </cdr:nvSpPr>
      <cdr:spPr>
        <a:xfrm xmlns:a="http://schemas.openxmlformats.org/drawingml/2006/main">
          <a:off x="294189" y="4515805"/>
          <a:ext cx="4819891" cy="1805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hu-H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Marshall </a:t>
          </a:r>
          <a:r>
            <a:rPr lang="hu-HU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plan</a:t>
          </a:r>
          <a:r>
            <a:rPr lang="hu-H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1948 -1951</a:t>
          </a:r>
        </a:p>
        <a:p xmlns:a="http://schemas.openxmlformats.org/drawingml/2006/main">
          <a:r>
            <a:rPr lang="hu-H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$13Milliárd. </a:t>
          </a:r>
        </a:p>
        <a:p xmlns:a="http://schemas.openxmlformats.org/drawingml/2006/main">
          <a:r>
            <a:rPr lang="hu-H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A GDP kb. 2%-a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0.92427</cdr:x>
      <cdr:y>0.42812</cdr:y>
    </cdr:from>
    <cdr:to>
      <cdr:x>1</cdr:x>
      <cdr:y>0.56799</cdr:y>
    </cdr:to>
    <cdr:sp macro="" textlink="">
      <cdr:nvSpPr>
        <cdr:cNvPr id="5" name="Szövegdoboz 4">
          <a:extLst xmlns:a="http://schemas.openxmlformats.org/drawingml/2006/main">
            <a:ext uri="{FF2B5EF4-FFF2-40B4-BE49-F238E27FC236}">
              <a16:creationId xmlns:a16="http://schemas.microsoft.com/office/drawing/2014/main" id="{421AEDA3-82E2-35A8-9843-C3D19A30EC55}"/>
            </a:ext>
          </a:extLst>
        </cdr:cNvPr>
        <cdr:cNvSpPr txBox="1"/>
      </cdr:nvSpPr>
      <cdr:spPr>
        <a:xfrm xmlns:a="http://schemas.openxmlformats.org/drawingml/2006/main">
          <a:off x="11688662" y="279873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0.95754</cdr:x>
      <cdr:y>0.38843</cdr:y>
    </cdr:from>
    <cdr:to>
      <cdr:x>1</cdr:x>
      <cdr:y>0.52831</cdr:y>
    </cdr:to>
    <cdr:sp macro="" textlink="">
      <cdr:nvSpPr>
        <cdr:cNvPr id="6" name="Szövegdoboz 5">
          <a:extLst xmlns:a="http://schemas.openxmlformats.org/drawingml/2006/main">
            <a:ext uri="{FF2B5EF4-FFF2-40B4-BE49-F238E27FC236}">
              <a16:creationId xmlns:a16="http://schemas.microsoft.com/office/drawing/2014/main" id="{740BE4AF-F422-59F3-E064-1E41FDDAA1A2}"/>
            </a:ext>
          </a:extLst>
        </cdr:cNvPr>
        <cdr:cNvSpPr txBox="1"/>
      </cdr:nvSpPr>
      <cdr:spPr>
        <a:xfrm xmlns:a="http://schemas.openxmlformats.org/drawingml/2006/main">
          <a:off x="11561662" y="2539294"/>
          <a:ext cx="512662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hu-H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  <a:endParaRPr lang="en-US" sz="44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DE7B4-A773-4F55-BC92-BF67615B1EFC}" type="datetimeFigureOut">
              <a:rPr lang="hu-HU" smtClean="0"/>
              <a:t>2022. 09. 18.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62C18-0623-4AF5-BAFE-9A10255ACC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8649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DE7B4-A773-4F55-BC92-BF67615B1EFC}" type="datetimeFigureOut">
              <a:rPr lang="hu-HU" smtClean="0"/>
              <a:t>2022. 09. 18.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62C18-0623-4AF5-BAFE-9A10255ACC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0620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DE7B4-A773-4F55-BC92-BF67615B1EFC}" type="datetimeFigureOut">
              <a:rPr lang="hu-HU" smtClean="0"/>
              <a:t>2022. 09. 18.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62C18-0623-4AF5-BAFE-9A10255ACC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040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DE7B4-A773-4F55-BC92-BF67615B1EFC}" type="datetimeFigureOut">
              <a:rPr lang="hu-HU" smtClean="0"/>
              <a:t>2022. 09. 18.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62C18-0623-4AF5-BAFE-9A10255ACC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3153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DE7B4-A773-4F55-BC92-BF67615B1EFC}" type="datetimeFigureOut">
              <a:rPr lang="hu-HU" smtClean="0"/>
              <a:t>2022. 09. 18.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62C18-0623-4AF5-BAFE-9A10255ACC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8140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DE7B4-A773-4F55-BC92-BF67615B1EFC}" type="datetimeFigureOut">
              <a:rPr lang="hu-HU" smtClean="0"/>
              <a:t>2022. 09. 18.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62C18-0623-4AF5-BAFE-9A10255ACC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703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DE7B4-A773-4F55-BC92-BF67615B1EFC}" type="datetimeFigureOut">
              <a:rPr lang="hu-HU" smtClean="0"/>
              <a:t>2022. 09. 18.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62C18-0623-4AF5-BAFE-9A10255ACC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70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DE7B4-A773-4F55-BC92-BF67615B1EFC}" type="datetimeFigureOut">
              <a:rPr lang="hu-HU" smtClean="0"/>
              <a:t>2022. 09. 18.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62C18-0623-4AF5-BAFE-9A10255ACC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8854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DE7B4-A773-4F55-BC92-BF67615B1EFC}" type="datetimeFigureOut">
              <a:rPr lang="hu-HU" smtClean="0"/>
              <a:t>2022. 09. 18.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62C18-0623-4AF5-BAFE-9A10255ACC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2124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DE7B4-A773-4F55-BC92-BF67615B1EFC}" type="datetimeFigureOut">
              <a:rPr lang="hu-HU" smtClean="0"/>
              <a:t>2022. 09. 18.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62C18-0623-4AF5-BAFE-9A10255ACC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5198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DE7B4-A773-4F55-BC92-BF67615B1EFC}" type="datetimeFigureOut">
              <a:rPr lang="hu-HU" smtClean="0"/>
              <a:t>2022. 09. 18.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62C18-0623-4AF5-BAFE-9A10255ACC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5857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DE7B4-A773-4F55-BC92-BF67615B1EFC}" type="datetimeFigureOut">
              <a:rPr lang="hu-HU" smtClean="0"/>
              <a:t>2022. 09. 18.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62C18-0623-4AF5-BAFE-9A10255ACC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2263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saba.laszlo@malcon.h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csaba.laszlo@malcon.h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B927AFB1-C027-4CC0-A53D-6146D386A2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829B0CE8-1E61-4935-97A0-FCD0EB735C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8100" y="1780541"/>
            <a:ext cx="9220200" cy="1445259"/>
          </a:xfrm>
        </p:spPr>
        <p:txBody>
          <a:bodyPr>
            <a:normAutofit fontScale="90000"/>
          </a:bodyPr>
          <a:lstStyle/>
          <a:p>
            <a:pPr algn="l"/>
            <a:r>
              <a:rPr lang="hu-HU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Válság után!</a:t>
            </a:r>
            <a:b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    Válság előtt?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744A0DC9-3365-428D-8EDA-37BC3416CE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1888" y="4546600"/>
            <a:ext cx="7680960" cy="2119486"/>
          </a:xfrm>
        </p:spPr>
        <p:txBody>
          <a:bodyPr>
            <a:normAutofit/>
          </a:bodyPr>
          <a:lstStyle/>
          <a:p>
            <a:pPr algn="r">
              <a:lnSpc>
                <a:spcPct val="60000"/>
              </a:lnSpc>
            </a:pPr>
            <a:r>
              <a:rPr lang="hu-H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László Csaba</a:t>
            </a:r>
          </a:p>
          <a:p>
            <a:pPr algn="r">
              <a:lnSpc>
                <a:spcPct val="60000"/>
              </a:lnSpc>
            </a:pPr>
            <a:r>
              <a:rPr lang="hu-H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volt pénzügyminiszter</a:t>
            </a:r>
          </a:p>
          <a:p>
            <a:pPr algn="r">
              <a:lnSpc>
                <a:spcPct val="60000"/>
              </a:lnSpc>
            </a:pPr>
            <a:r>
              <a:rPr lang="hu-HU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címzetes egyetemi tanár</a:t>
            </a:r>
            <a:endParaRPr lang="hu-H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60000"/>
              </a:lnSpc>
            </a:pPr>
            <a:r>
              <a:rPr lang="hu-H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Budapesti Corvinus Egyetem</a:t>
            </a:r>
          </a:p>
          <a:p>
            <a:pPr algn="r">
              <a:lnSpc>
                <a:spcPct val="60000"/>
              </a:lnSpc>
            </a:pPr>
            <a:r>
              <a:rPr lang="hu-H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csaba.laszlo@malcon.hu</a:t>
            </a:r>
            <a:endParaRPr lang="hu-H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hu-H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DC2443D0-4AF4-1716-8A83-3AA4C008B86B}"/>
              </a:ext>
            </a:extLst>
          </p:cNvPr>
          <p:cNvSpPr txBox="1"/>
          <p:nvPr/>
        </p:nvSpPr>
        <p:spPr>
          <a:xfrm>
            <a:off x="250596" y="130910"/>
            <a:ext cx="30460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Szeptember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82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B927AFB1-C027-4CC0-A53D-6146D386A2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ím 3">
            <a:extLst>
              <a:ext uri="{FF2B5EF4-FFF2-40B4-BE49-F238E27FC236}">
                <a16:creationId xmlns:a16="http://schemas.microsoft.com/office/drawing/2014/main" id="{A504461C-9066-4B9A-B60E-B8C7B8680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600" y="0"/>
            <a:ext cx="9753600" cy="927100"/>
          </a:xfrm>
        </p:spPr>
        <p:txBody>
          <a:bodyPr>
            <a:noAutofit/>
          </a:bodyPr>
          <a:lstStyle/>
          <a:p>
            <a:pPr algn="ctr"/>
            <a:r>
              <a:rPr lang="hu-H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a rendkívüli évek sorában is rendkívüli!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8FAED44F-0626-4C02-BB79-1A4C27A6B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2000"/>
            <a:ext cx="12192000" cy="6096000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Földcsuszamlásszerű Fidesz győzelem</a:t>
            </a:r>
          </a:p>
          <a:p>
            <a:pPr lvl="1"/>
            <a:r>
              <a:rPr lang="hu-H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Megosztott ellenzék. </a:t>
            </a:r>
          </a:p>
          <a:p>
            <a:pPr lvl="1"/>
            <a:r>
              <a:rPr lang="hu-H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Ukrán háború. Kormány = BÉKE, Ellenzék = Háború</a:t>
            </a:r>
          </a:p>
          <a:p>
            <a:pPr lvl="1"/>
            <a:r>
              <a:rPr lang="hu-H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Költekezés, költekezés, költekezés</a:t>
            </a:r>
          </a:p>
          <a:p>
            <a:pPr lvl="1"/>
            <a:r>
              <a:rPr lang="hu-H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egész autokratikus hatalmi berendezkedés.</a:t>
            </a:r>
          </a:p>
          <a:p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Energia árak elszabadulása. Ellátási kockázatok. A korábbi struktúrában nem lehet a megszokott energia ellátást biztosítani. Kényszer helyettesítés, kényszer átrendezése beszerzési forrásoknak, kényszer megtakarítások.</a:t>
            </a:r>
          </a:p>
          <a:p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INFLÁCIÓ világszinten lett probléma. Független jegybankok lépéskényszerben vannak. Recessziós hatások!</a:t>
            </a:r>
          </a:p>
          <a:p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Klíma válság nincs elfelejtve, de senki nem akar „megfagyni” idén télen. Éljen újra a szén!!!</a:t>
            </a:r>
          </a:p>
          <a:p>
            <a:pPr marL="0" indent="0" algn="ctr">
              <a:buNone/>
            </a:pPr>
            <a:r>
              <a:rPr lang="hu-HU" sz="3200" dirty="0">
                <a:solidFill>
                  <a:schemeClr val="bg1"/>
                </a:solidFill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Ebben a helyzetben a szokásos „tudásunk” is kevésbé megbízható! </a:t>
            </a:r>
          </a:p>
        </p:txBody>
      </p:sp>
    </p:spTree>
    <p:extLst>
      <p:ext uri="{BB962C8B-B14F-4D97-AF65-F5344CB8AC3E}">
        <p14:creationId xmlns:p14="http://schemas.microsoft.com/office/powerpoint/2010/main" val="1065611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B927AFB1-C027-4CC0-A53D-6146D386A2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ím 3">
            <a:extLst>
              <a:ext uri="{FF2B5EF4-FFF2-40B4-BE49-F238E27FC236}">
                <a16:creationId xmlns:a16="http://schemas.microsoft.com/office/drawing/2014/main" id="{A504461C-9066-4B9A-B60E-B8C7B8680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"/>
            <a:ext cx="7886700" cy="749300"/>
          </a:xfrm>
        </p:spPr>
        <p:txBody>
          <a:bodyPr>
            <a:normAutofit/>
          </a:bodyPr>
          <a:lstStyle/>
          <a:p>
            <a:pPr algn="ctr"/>
            <a:r>
              <a:rPr lang="hu-H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Magyar gazdaság állapota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8FAED44F-0626-4C02-BB79-1A4C27A6B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" y="749300"/>
            <a:ext cx="12001500" cy="6045199"/>
          </a:xfrm>
        </p:spPr>
        <p:txBody>
          <a:bodyPr>
            <a:normAutofit lnSpcReduction="10000"/>
          </a:bodyPr>
          <a:lstStyle/>
          <a:p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Ikerdeficit visszatért!</a:t>
            </a:r>
          </a:p>
          <a:p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Infláció az egyik legrosszabb Európában.</a:t>
            </a:r>
          </a:p>
          <a:p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Cserearány romlás gyakorlatilag felemészti a GDP növekedést.</a:t>
            </a:r>
          </a:p>
          <a:p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Forint leértékelődése nagyobb, mint a régióban.</a:t>
            </a:r>
          </a:p>
          <a:p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„Jóbarátaink” nem tudnak, nem akarnak segíteni. (Oroszország, Kína)</a:t>
            </a:r>
          </a:p>
          <a:p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Elszigeteltségünk egyre komolyabb kockázatot jelent.</a:t>
            </a:r>
          </a:p>
          <a:p>
            <a:pPr lvl="1"/>
            <a:r>
              <a:rPr lang="hu-H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Orosz barátság.</a:t>
            </a:r>
          </a:p>
          <a:p>
            <a:pPr lvl="1"/>
            <a:r>
              <a:rPr lang="hu-H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 viták! Pénz, jogállamiság, korrupciós viták.</a:t>
            </a:r>
          </a:p>
          <a:p>
            <a:pPr lvl="1"/>
            <a:r>
              <a:rPr lang="hu-H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Globális minimum adó vétó. Értelme nem sok. USA - Magyar adó egyezmény felmondása.</a:t>
            </a:r>
          </a:p>
          <a:p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Munkaerő piac továbbra is problémát jelent. Bérnyomás. Leépített munkaerő egy jó része könnyen munkát talál. Nyugaton. Mindezért még recessziós időszakban is lehet munkaerő hiány, bér nyomás, inflációs nyomás.</a:t>
            </a:r>
          </a:p>
          <a:p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Széttagolt, versengő gazdaságirányítás. Kapkodás, zűrzavar.</a:t>
            </a:r>
          </a:p>
          <a:p>
            <a:pPr marL="0" indent="0">
              <a:buNone/>
            </a:pPr>
            <a:endParaRPr lang="hu-H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065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B927AFB1-C027-4CC0-A53D-6146D386A2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ím 3">
            <a:extLst>
              <a:ext uri="{FF2B5EF4-FFF2-40B4-BE49-F238E27FC236}">
                <a16:creationId xmlns:a16="http://schemas.microsoft.com/office/drawing/2014/main" id="{A504461C-9066-4B9A-B60E-B8C7B8680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0"/>
            <a:ext cx="7886700" cy="811531"/>
          </a:xfrm>
        </p:spPr>
        <p:txBody>
          <a:bodyPr>
            <a:normAutofit/>
          </a:bodyPr>
          <a:lstStyle/>
          <a:p>
            <a:pPr algn="ctr"/>
            <a:r>
              <a:rPr lang="hu-H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Költségvetési káosz!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8FAED44F-0626-4C02-BB79-1A4C27A6B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645795"/>
            <a:ext cx="11938000" cy="5566409"/>
          </a:xfrm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 fiskális szabályok 2023-ig biztosan fel vannak függesztve. Az új szabályok még nem ismertek, ha egyáltalán lesznek. Úgy tűnik nem lesz egyszerű 27 országra rászabni ugyanazt a kabátot. Ha normatív, akkor nem lesz jó mindenkinek. He diszkrecionális, akkor meg a kikényszeríthetőség a kérdés.</a:t>
            </a:r>
          </a:p>
          <a:p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költségvetést alapjaiban kell átalakítani. Már nem az EU hanem a piac a fő kockázat.</a:t>
            </a:r>
          </a:p>
          <a:p>
            <a:pPr lvl="1"/>
            <a:r>
              <a:rPr lang="hu-H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Rezsi csökkentés, </a:t>
            </a:r>
            <a:r>
              <a:rPr lang="hu-H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ársapka</a:t>
            </a:r>
            <a:r>
              <a:rPr lang="hu-H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költségei kezelhetetlenek.</a:t>
            </a:r>
          </a:p>
          <a:p>
            <a:pPr lvl="1"/>
            <a:r>
              <a:rPr lang="hu-H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Fehér elefánt projektek finanszírozhatatlanok.</a:t>
            </a:r>
          </a:p>
          <a:p>
            <a:pPr lvl="1"/>
            <a:r>
              <a:rPr lang="hu-H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Túlköltekezések jelentős része tartósan beépült a kiadási struktúrába. (13. havi nyugdíj, SZJA kedvezmények egy része.)</a:t>
            </a:r>
          </a:p>
          <a:p>
            <a:pPr lvl="1"/>
            <a:r>
              <a:rPr lang="hu-H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Kamat szint drasztikus emelkedése. 10% feletti hozamok.</a:t>
            </a:r>
          </a:p>
          <a:p>
            <a:pPr lvl="1"/>
            <a:r>
              <a:rPr lang="hu-H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Biztonsági háló még mindig nincs. EU pénzek mikor kezdenek el befolyni? Ha egyáltalán?</a:t>
            </a:r>
          </a:p>
          <a:p>
            <a:endParaRPr lang="hu-H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198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B927AFB1-C027-4CC0-A53D-6146D386A2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ím 3">
            <a:extLst>
              <a:ext uri="{FF2B5EF4-FFF2-40B4-BE49-F238E27FC236}">
                <a16:creationId xmlns:a16="http://schemas.microsoft.com/office/drawing/2014/main" id="{A504461C-9066-4B9A-B60E-B8C7B8680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"/>
            <a:ext cx="7886700" cy="699772"/>
          </a:xfrm>
        </p:spPr>
        <p:txBody>
          <a:bodyPr>
            <a:normAutofit/>
          </a:bodyPr>
          <a:lstStyle/>
          <a:p>
            <a:pPr algn="ctr"/>
            <a:r>
              <a:rPr lang="hu-H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Termelékenység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8FAED44F-0626-4C02-BB79-1A4C27A6B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00" y="596900"/>
            <a:ext cx="12065000" cy="6021071"/>
          </a:xfrm>
        </p:spPr>
        <p:txBody>
          <a:bodyPr>
            <a:normAutofit lnSpcReduction="10000"/>
          </a:bodyPr>
          <a:lstStyle/>
          <a:p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Ez az igazi hosszú távú probléma!!!!!!</a:t>
            </a:r>
          </a:p>
          <a:p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elmúlt 10 év növekedése elsősorban a következő tényezők eredménye volt: Munkaerő tartalékok beáramlása a munkaerő piacra, EU pénzek, FDI (Autó, autó gumi, akkumulátor), kedvező nemzetközi környezet. </a:t>
            </a:r>
          </a:p>
          <a:p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Termelékenységi problémák!</a:t>
            </a:r>
          </a:p>
          <a:p>
            <a:pPr lvl="1"/>
            <a:r>
              <a:rPr lang="hu-H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Munkaerő tartalékok elfogytak vagy nyugatra mentek. Képzett munkaerő folyamatosan hagyja el az országot, egyre többen már középiskolai, egyetemi korban.</a:t>
            </a:r>
          </a:p>
          <a:p>
            <a:pPr lvl="1"/>
            <a:r>
              <a:rPr lang="hu-H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 források hiánya.</a:t>
            </a:r>
          </a:p>
          <a:p>
            <a:pPr lvl="1"/>
            <a:r>
              <a:rPr lang="hu-H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Állami szolgáltatások siralmas színvonala: OKTATÁS, Egészségügy, Közigazgatás, stb.</a:t>
            </a:r>
          </a:p>
          <a:p>
            <a:pPr lvl="1"/>
            <a:r>
              <a:rPr lang="hu-H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Korrupció, uram bátyám világ virágzása. Irányított közbeszerzés.</a:t>
            </a:r>
          </a:p>
          <a:p>
            <a:pPr lvl="1"/>
            <a:r>
              <a:rPr lang="hu-H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Verseny és innováció ellenes állami politika. Intézmények!!!</a:t>
            </a:r>
          </a:p>
          <a:p>
            <a:pPr lvl="1"/>
            <a:r>
              <a:rPr lang="hu-H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Állami benyomulás az üzleti szféra számos területére, mint tulajdonos, stróman, szabályozó.</a:t>
            </a:r>
          </a:p>
          <a:p>
            <a:pPr lvl="1"/>
            <a:endParaRPr lang="hu-H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325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B927AFB1-C027-4CC0-A53D-6146D386A2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ím 3">
            <a:extLst>
              <a:ext uri="{FF2B5EF4-FFF2-40B4-BE49-F238E27FC236}">
                <a16:creationId xmlns:a16="http://schemas.microsoft.com/office/drawing/2014/main" id="{A504461C-9066-4B9A-B60E-B8C7B8680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0"/>
            <a:ext cx="7886700" cy="787401"/>
          </a:xfrm>
        </p:spPr>
        <p:txBody>
          <a:bodyPr>
            <a:normAutofit/>
          </a:bodyPr>
          <a:lstStyle/>
          <a:p>
            <a:pPr algn="ctr"/>
            <a:r>
              <a:rPr lang="hu-H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Gazdaságpolitikai fordulat kényszere!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8FAED44F-0626-4C02-BB79-1A4C27A6B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87401"/>
            <a:ext cx="12192000" cy="607059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Most, hogy elvonult a dagály kiderült, hogy a király meztelenül úszkált. A pénzügyi válság réme fenyeget! A régi jó barát visszatér? IMF/EU csomag?</a:t>
            </a:r>
          </a:p>
          <a:p>
            <a:pPr>
              <a:lnSpc>
                <a:spcPct val="80000"/>
              </a:lnSpc>
            </a:pPr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OV: „ Régóta vagyok a szakmában, tehát tudom, hogy melyik mondat az, ami megöli a gazdáját!” 2021. 11. 19. Kossuth Rádió</a:t>
            </a:r>
          </a:p>
          <a:p>
            <a:pPr>
              <a:lnSpc>
                <a:spcPct val="80000"/>
              </a:lnSpc>
            </a:pPr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OV: Választások utáni sajtótájékoztató. Minden marad a régiben.</a:t>
            </a:r>
          </a:p>
          <a:p>
            <a:pPr>
              <a:lnSpc>
                <a:spcPct val="80000"/>
              </a:lnSpc>
            </a:pPr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Szembejött a valóság a piac képében. Forint árfolyam, állampapír kamatok, infláció, energia mizéria, S&amp;P negatív kilátások.</a:t>
            </a:r>
          </a:p>
          <a:p>
            <a:pPr>
              <a:lnSpc>
                <a:spcPct val="80000"/>
              </a:lnSpc>
            </a:pPr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kormány ezért ugyan nem vallja be, de gyökeres gazdaságpolitikai fordulatot hajt végre. Korábbi ígéretektől visszavonulót fújt! Legalább értik a problémát!</a:t>
            </a:r>
          </a:p>
          <a:p>
            <a:pPr lvl="1">
              <a:lnSpc>
                <a:spcPct val="80000"/>
              </a:lnSpc>
            </a:pPr>
            <a:r>
              <a:rPr lang="hu-H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Megszorítások a költségvetés minden szintjén.</a:t>
            </a:r>
          </a:p>
          <a:p>
            <a:pPr lvl="1">
              <a:lnSpc>
                <a:spcPct val="80000"/>
              </a:lnSpc>
            </a:pPr>
            <a:r>
              <a:rPr lang="hu-H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Rezsicsökkentés csökkentése.</a:t>
            </a:r>
          </a:p>
          <a:p>
            <a:pPr lvl="1">
              <a:lnSpc>
                <a:spcPct val="80000"/>
              </a:lnSpc>
            </a:pPr>
            <a:r>
              <a:rPr lang="hu-H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Beruházások törlése, halasztása. </a:t>
            </a:r>
          </a:p>
          <a:p>
            <a:pPr>
              <a:lnSpc>
                <a:spcPct val="80000"/>
              </a:lnSpc>
            </a:pPr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MNB is lassan, de biztosan szigorít!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hu-HU" sz="3400" dirty="0">
                <a:solidFill>
                  <a:schemeClr val="bg1"/>
                </a:solidFill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Fiskális és monetáris szigorításra van szükség!</a:t>
            </a:r>
          </a:p>
        </p:txBody>
      </p:sp>
    </p:spTree>
    <p:extLst>
      <p:ext uri="{BB962C8B-B14F-4D97-AF65-F5344CB8AC3E}">
        <p14:creationId xmlns:p14="http://schemas.microsoft.com/office/powerpoint/2010/main" val="719637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B927AFB1-C027-4CC0-A53D-6146D386A2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ím 3">
            <a:extLst>
              <a:ext uri="{FF2B5EF4-FFF2-40B4-BE49-F238E27FC236}">
                <a16:creationId xmlns:a16="http://schemas.microsoft.com/office/drawing/2014/main" id="{A504461C-9066-4B9A-B60E-B8C7B8680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546100"/>
            <a:ext cx="7886700" cy="3225800"/>
          </a:xfrm>
        </p:spPr>
        <p:txBody>
          <a:bodyPr>
            <a:normAutofit/>
          </a:bodyPr>
          <a:lstStyle/>
          <a:p>
            <a:pPr algn="ctr"/>
            <a:r>
              <a:rPr lang="hu-HU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Köszönöm a figyelmet!</a:t>
            </a:r>
            <a:br>
              <a:rPr lang="hu-HU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Kérdések?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8FAED44F-0626-4C02-BB79-1A4C27A6B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4030" y="4457700"/>
            <a:ext cx="10212070" cy="2160270"/>
          </a:xfrm>
        </p:spPr>
        <p:txBody>
          <a:bodyPr/>
          <a:lstStyle/>
          <a:p>
            <a:pPr marL="0" indent="0" algn="r">
              <a:lnSpc>
                <a:spcPct val="60000"/>
              </a:lnSpc>
              <a:buNone/>
            </a:pPr>
            <a:r>
              <a:rPr lang="hu-H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László Csaba</a:t>
            </a:r>
          </a:p>
          <a:p>
            <a:pPr marL="0" indent="0" algn="r">
              <a:lnSpc>
                <a:spcPct val="60000"/>
              </a:lnSpc>
              <a:buNone/>
            </a:pPr>
            <a:r>
              <a:rPr lang="hu-H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Volt Pénzügyminiszter</a:t>
            </a:r>
          </a:p>
          <a:p>
            <a:pPr marL="0" indent="0" algn="r">
              <a:lnSpc>
                <a:spcPct val="60000"/>
              </a:lnSpc>
              <a:buNone/>
            </a:pPr>
            <a:r>
              <a:rPr lang="hu-H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Címzetes Egyetemi Tanár</a:t>
            </a:r>
          </a:p>
          <a:p>
            <a:pPr marL="0" indent="0" algn="r">
              <a:lnSpc>
                <a:spcPct val="60000"/>
              </a:lnSpc>
              <a:buNone/>
            </a:pPr>
            <a:r>
              <a:rPr lang="hu-H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Budapesti Corvinus Egyetem</a:t>
            </a:r>
          </a:p>
          <a:p>
            <a:pPr marL="0" indent="0" algn="r">
              <a:lnSpc>
                <a:spcPct val="60000"/>
              </a:lnSpc>
              <a:buNone/>
            </a:pPr>
            <a:r>
              <a:rPr lang="hu-H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csaba.laszlo@malcon.hu</a:t>
            </a:r>
            <a:endParaRPr lang="hu-H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071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B927AFB1-C027-4CC0-A53D-6146D386A2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ím 3">
            <a:extLst>
              <a:ext uri="{FF2B5EF4-FFF2-40B4-BE49-F238E27FC236}">
                <a16:creationId xmlns:a16="http://schemas.microsoft.com/office/drawing/2014/main" id="{A504461C-9066-4B9A-B60E-B8C7B8680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60021"/>
            <a:ext cx="7886700" cy="891540"/>
          </a:xfrm>
        </p:spPr>
        <p:txBody>
          <a:bodyPr>
            <a:normAutofit/>
          </a:bodyPr>
          <a:lstStyle/>
          <a:p>
            <a:pPr algn="ctr"/>
            <a:endParaRPr lang="hu-H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8FAED44F-0626-4C02-BB79-1A4C27A6B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4030" y="1565911"/>
            <a:ext cx="8755380" cy="5052059"/>
          </a:xfrm>
        </p:spPr>
        <p:txBody>
          <a:bodyPr/>
          <a:lstStyle/>
          <a:p>
            <a:endParaRPr lang="hu-H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522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B927AFB1-C027-4CC0-A53D-6146D386A2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ím 3">
            <a:extLst>
              <a:ext uri="{FF2B5EF4-FFF2-40B4-BE49-F238E27FC236}">
                <a16:creationId xmlns:a16="http://schemas.microsoft.com/office/drawing/2014/main" id="{A504461C-9066-4B9A-B60E-B8C7B8680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0"/>
            <a:ext cx="7886700" cy="891540"/>
          </a:xfrm>
        </p:spPr>
        <p:txBody>
          <a:bodyPr>
            <a:normAutofit/>
          </a:bodyPr>
          <a:lstStyle/>
          <a:p>
            <a:pPr algn="ctr"/>
            <a:r>
              <a:rPr lang="hu-H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Fidesz kormány 2010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8FAED44F-0626-4C02-BB79-1A4C27A6B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62001"/>
            <a:ext cx="11734800" cy="5855970"/>
          </a:xfrm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Új politikai és gazdasági modell. Kornai János: „Autokrácia”</a:t>
            </a:r>
          </a:p>
          <a:p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Piacok, Brüsszel békén hagy minket, amíg az államháztartási hiány 3% alatt van. 2018-tól valójában már </a:t>
            </a:r>
            <a:r>
              <a:rPr lang="hu-H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prociklikussá</a:t>
            </a:r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vált a fiskális politika.</a:t>
            </a:r>
          </a:p>
          <a:p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 támogatások hatása: Növekedés, Pénzügyi stabilitás, Költségvetési deficit, Beruházások.</a:t>
            </a:r>
          </a:p>
          <a:p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Új állam felfogás. Ez sokszor valójában azt jelenti, hogy az állam játssza a stróman szerepet a kiváltságosoknak.</a:t>
            </a:r>
          </a:p>
          <a:p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Gazdaságpolitika az aktuális politikai érdekeknek megfelelően szegmentál.</a:t>
            </a:r>
          </a:p>
          <a:p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Új adópolitika.</a:t>
            </a:r>
          </a:p>
          <a:p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Rezsi csökkentés. (Megtakarítás, karbantartás, fejlesztés ellen hat.)</a:t>
            </a:r>
          </a:p>
          <a:p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Laza monetáris politika.</a:t>
            </a:r>
          </a:p>
          <a:p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Euróról szó sem lehet.</a:t>
            </a:r>
          </a:p>
          <a:p>
            <a:endParaRPr lang="hu-H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694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B927AFB1-C027-4CC0-A53D-6146D386A2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7" name="Tartalom helye 6">
            <a:extLst>
              <a:ext uri="{FF2B5EF4-FFF2-40B4-BE49-F238E27FC236}">
                <a16:creationId xmlns:a16="http://schemas.microsoft.com/office/drawing/2014/main" id="{CE8244C3-2738-4694-9950-1E490CDD99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8743079"/>
              </p:ext>
            </p:extLst>
          </p:nvPr>
        </p:nvGraphicFramePr>
        <p:xfrm>
          <a:off x="58838" y="160367"/>
          <a:ext cx="12074324" cy="6537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Szövegdoboz 7">
            <a:extLst>
              <a:ext uri="{FF2B5EF4-FFF2-40B4-BE49-F238E27FC236}">
                <a16:creationId xmlns:a16="http://schemas.microsoft.com/office/drawing/2014/main" id="{4F046D3E-D309-41C0-9A16-9AEECB93A5FB}"/>
              </a:ext>
            </a:extLst>
          </p:cNvPr>
          <p:cNvSpPr txBox="1"/>
          <p:nvPr/>
        </p:nvSpPr>
        <p:spPr>
          <a:xfrm>
            <a:off x="7019005" y="6153354"/>
            <a:ext cx="48686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Forrás: KSH, PM, saját számítás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258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B927AFB1-C027-4CC0-A53D-6146D386A2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ím 3">
            <a:extLst>
              <a:ext uri="{FF2B5EF4-FFF2-40B4-BE49-F238E27FC236}">
                <a16:creationId xmlns:a16="http://schemas.microsoft.com/office/drawing/2014/main" id="{A504461C-9066-4B9A-B60E-B8C7B8680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63299"/>
            <a:ext cx="7886700" cy="392267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Államháztartás fő adatai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7626182B-271F-44C4-BBBC-608B1A78426F}"/>
              </a:ext>
            </a:extLst>
          </p:cNvPr>
          <p:cNvSpPr txBox="1"/>
          <p:nvPr/>
        </p:nvSpPr>
        <p:spPr>
          <a:xfrm>
            <a:off x="606064" y="6224577"/>
            <a:ext cx="11458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Forrás: European </a:t>
            </a:r>
            <a:r>
              <a:rPr lang="hu-H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Comission</a:t>
            </a:r>
            <a:r>
              <a:rPr lang="hu-H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European </a:t>
            </a:r>
            <a:r>
              <a:rPr lang="hu-H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</a:t>
            </a:r>
            <a:r>
              <a:rPr lang="hu-H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Forecast</a:t>
            </a:r>
            <a:r>
              <a:rPr lang="hu-H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Spring 2022</a:t>
            </a:r>
            <a:endParaRPr lang="en-GB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áblázat 8">
            <a:extLst>
              <a:ext uri="{FF2B5EF4-FFF2-40B4-BE49-F238E27FC236}">
                <a16:creationId xmlns:a16="http://schemas.microsoft.com/office/drawing/2014/main" id="{5E5EEE85-73E7-42F7-A5B7-D1CEC8A423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2192894"/>
              </p:ext>
            </p:extLst>
          </p:nvPr>
        </p:nvGraphicFramePr>
        <p:xfrm>
          <a:off x="127000" y="568495"/>
          <a:ext cx="11938000" cy="5656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0900">
                  <a:extLst>
                    <a:ext uri="{9D8B030D-6E8A-4147-A177-3AD203B41FA5}">
                      <a16:colId xmlns:a16="http://schemas.microsoft.com/office/drawing/2014/main" val="1963081645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4045466071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220781568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694644566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300236887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1923425270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1464949021"/>
                    </a:ext>
                  </a:extLst>
                </a:gridCol>
                <a:gridCol w="40640">
                  <a:extLst>
                    <a:ext uri="{9D8B030D-6E8A-4147-A177-3AD203B41FA5}">
                      <a16:colId xmlns:a16="http://schemas.microsoft.com/office/drawing/2014/main" val="371055782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931325179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3900777416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194530522"/>
                    </a:ext>
                  </a:extLst>
                </a:gridCol>
              </a:tblGrid>
              <a:tr h="785948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GDP</a:t>
                      </a:r>
                      <a:r>
                        <a:rPr lang="hu-HU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%-a</a:t>
                      </a:r>
                      <a:endParaRPr lang="en-US" sz="2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r>
                        <a:rPr lang="hu-HU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-200</a:t>
                      </a:r>
                      <a:r>
                        <a:rPr lang="hu-HU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r>
                        <a:rPr lang="hu-HU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-201</a:t>
                      </a:r>
                      <a:r>
                        <a:rPr lang="hu-HU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hu-HU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-201</a:t>
                      </a:r>
                      <a:r>
                        <a:rPr lang="hu-HU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hu-HU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hu-HU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hu-HU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hu-HU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hu-HU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hu-HU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42066521"/>
                  </a:ext>
                </a:extLst>
              </a:tr>
              <a:tr h="397025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Átlag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Átlag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Átlag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Becslés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Becslés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Becslés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972981569"/>
                  </a:ext>
                </a:extLst>
              </a:tr>
              <a:tr h="575775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Kiadások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47,9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47,3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46,4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92766562"/>
                  </a:ext>
                </a:extLst>
              </a:tr>
              <a:tr h="555073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Bevételek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41,1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41,3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41,4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69200784"/>
                  </a:ext>
                </a:extLst>
              </a:tr>
              <a:tr h="471251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Deficit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-7,2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-4,1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-2,3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-2,1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-2,1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-7,8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-6,8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-6,0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-4,9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98134994"/>
                  </a:ext>
                </a:extLst>
              </a:tr>
              <a:tr h="513162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Kamat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36867634"/>
                  </a:ext>
                </a:extLst>
              </a:tr>
              <a:tr h="785948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Elsődleges egyenleg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-3,1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-5,5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-4,4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-3,3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-1,9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25614667"/>
                  </a:ext>
                </a:extLst>
              </a:tr>
              <a:tr h="785948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Bruttó államadósság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76,8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76,4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76,1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63052421"/>
                  </a:ext>
                </a:extLst>
              </a:tr>
              <a:tr h="78594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hu-HU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truktúrális</a:t>
                      </a:r>
                      <a:r>
                        <a:rPr lang="hu-H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deficit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-3,8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-3,8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-6,2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-6,6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-5,8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-4,4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35968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4393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B927AFB1-C027-4CC0-A53D-6146D386A2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ím 3">
            <a:extLst>
              <a:ext uri="{FF2B5EF4-FFF2-40B4-BE49-F238E27FC236}">
                <a16:creationId xmlns:a16="http://schemas.microsoft.com/office/drawing/2014/main" id="{A504461C-9066-4B9A-B60E-B8C7B8680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0"/>
            <a:ext cx="11811000" cy="891540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Ciklusokon, generációkon átívelő hatalmi és gazdasági struktúrák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8FAED44F-0626-4C02-BB79-1A4C27A6B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00" y="762000"/>
            <a:ext cx="12014200" cy="5855971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Köztársasági elnök</a:t>
            </a:r>
          </a:p>
          <a:p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Alkotmánybíróság, Kúria (?)</a:t>
            </a:r>
          </a:p>
          <a:p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Ügyészség</a:t>
            </a:r>
          </a:p>
          <a:p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Költségvetési Tanács (Vétó jog)</a:t>
            </a:r>
          </a:p>
          <a:p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ÁSZ</a:t>
            </a:r>
          </a:p>
          <a:p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MNB</a:t>
            </a:r>
          </a:p>
          <a:p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Média Hatóság, Közmédia</a:t>
            </a:r>
          </a:p>
          <a:p>
            <a:pPr marL="0" indent="0" algn="ctr">
              <a:buNone/>
            </a:pPr>
            <a:r>
              <a:rPr lang="hu-HU" dirty="0">
                <a:solidFill>
                  <a:schemeClr val="bg1"/>
                </a:solidFill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Új fejlemény, hogy gazdasági struktúrák hosszú távú bebetonozása is megjelent!</a:t>
            </a:r>
          </a:p>
          <a:p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Egyetemi Alapítványok, Matthias Corvinus Alapítvány (MOL, Richter, stb.)</a:t>
            </a:r>
          </a:p>
          <a:p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Autópálya koncesszió (35 év)</a:t>
            </a:r>
          </a:p>
          <a:p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Kaszinó koncesszió (35 év)</a:t>
            </a:r>
          </a:p>
        </p:txBody>
      </p:sp>
    </p:spTree>
    <p:extLst>
      <p:ext uri="{BB962C8B-B14F-4D97-AF65-F5344CB8AC3E}">
        <p14:creationId xmlns:p14="http://schemas.microsoft.com/office/powerpoint/2010/main" val="1383570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B927AFB1-C027-4CC0-A53D-6146D386A2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ím 3">
            <a:extLst>
              <a:ext uri="{FF2B5EF4-FFF2-40B4-BE49-F238E27FC236}">
                <a16:creationId xmlns:a16="http://schemas.microsoft.com/office/drawing/2014/main" id="{A504461C-9066-4B9A-B60E-B8C7B8680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-5079"/>
            <a:ext cx="7886700" cy="891540"/>
          </a:xfrm>
        </p:spPr>
        <p:txBody>
          <a:bodyPr>
            <a:normAutofit/>
          </a:bodyPr>
          <a:lstStyle/>
          <a:p>
            <a:pPr algn="ctr"/>
            <a:r>
              <a:rPr lang="hu-H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Gazdaságpolitika a Covid alatt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8FAED44F-0626-4C02-BB79-1A4C27A6B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" y="736601"/>
            <a:ext cx="12090400" cy="5881370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hullám </a:t>
            </a:r>
          </a:p>
          <a:p>
            <a:pPr lvl="1"/>
            <a:r>
              <a:rPr lang="hu-H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Lezárás, GDP zuhanás, óvatos költségvetési költekezés.</a:t>
            </a:r>
          </a:p>
          <a:p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hullám </a:t>
            </a:r>
          </a:p>
          <a:p>
            <a:pPr lvl="1"/>
            <a:r>
              <a:rPr lang="hu-H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Fiskális szabályok felfüggesztése. Választási költekezés (Adó intézkedések, nagy projektek, bérintézkedések, 13. havi nyugdíj, stb.)</a:t>
            </a:r>
          </a:p>
          <a:p>
            <a:pPr lvl="1"/>
            <a:r>
              <a:rPr lang="hu-H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Mérsékelt járványügyi korlátozások. Gazdasági visszaesés mérséklése.</a:t>
            </a:r>
          </a:p>
          <a:p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M&amp;A tranzakciók kormányzati engedélyezési kötelezettsége. (Pl. Aegon)</a:t>
            </a:r>
          </a:p>
          <a:p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Brüsszeli háború fellángolása a pénzről. Vétó zsarolás. Fidesz elhagyta a Néppártot.</a:t>
            </a:r>
          </a:p>
          <a:p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Még az MNB és a Költségvetési Tanács is bírálta a kormány költekezését.</a:t>
            </a:r>
          </a:p>
          <a:p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„Költségvetés és az infláció lesznek a legnagyobb kockázatok.” (2021 szeptember)</a:t>
            </a:r>
          </a:p>
        </p:txBody>
      </p:sp>
    </p:spTree>
    <p:extLst>
      <p:ext uri="{BB962C8B-B14F-4D97-AF65-F5344CB8AC3E}">
        <p14:creationId xmlns:p14="http://schemas.microsoft.com/office/powerpoint/2010/main" val="3334942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B927AFB1-C027-4CC0-A53D-6146D386A2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artalom helye 5">
            <a:extLst>
              <a:ext uri="{FF2B5EF4-FFF2-40B4-BE49-F238E27FC236}">
                <a16:creationId xmlns:a16="http://schemas.microsoft.com/office/drawing/2014/main" id="{8FAED44F-0626-4C02-BB79-1A4C27A6B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565911"/>
            <a:ext cx="11506200" cy="50520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4400" dirty="0">
                <a:solidFill>
                  <a:schemeClr val="bg1"/>
                </a:solidFill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hu-HU" sz="4400" dirty="0" err="1">
                <a:solidFill>
                  <a:schemeClr val="bg1"/>
                </a:solidFill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hu-HU" sz="4400" dirty="0">
                <a:solidFill>
                  <a:schemeClr val="bg1"/>
                </a:solidFill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400" dirty="0" err="1">
                <a:solidFill>
                  <a:schemeClr val="bg1"/>
                </a:solidFill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don’t</a:t>
            </a:r>
            <a:r>
              <a:rPr lang="hu-HU" sz="4400" dirty="0">
                <a:solidFill>
                  <a:schemeClr val="bg1"/>
                </a:solidFill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400" dirty="0" err="1">
                <a:solidFill>
                  <a:schemeClr val="bg1"/>
                </a:solidFill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find</a:t>
            </a:r>
            <a:r>
              <a:rPr lang="hu-HU" sz="4400" dirty="0">
                <a:solidFill>
                  <a:schemeClr val="bg1"/>
                </a:solidFill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out </a:t>
            </a:r>
            <a:r>
              <a:rPr lang="hu-HU" sz="4400" dirty="0" err="1">
                <a:solidFill>
                  <a:schemeClr val="bg1"/>
                </a:solidFill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who’s</a:t>
            </a:r>
            <a:r>
              <a:rPr lang="hu-HU" sz="4400" dirty="0">
                <a:solidFill>
                  <a:schemeClr val="bg1"/>
                </a:solidFill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400" dirty="0" err="1">
                <a:solidFill>
                  <a:schemeClr val="bg1"/>
                </a:solidFill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been</a:t>
            </a:r>
            <a:r>
              <a:rPr lang="hu-HU" sz="4400" dirty="0">
                <a:solidFill>
                  <a:schemeClr val="bg1"/>
                </a:solidFill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400" dirty="0" err="1">
                <a:solidFill>
                  <a:schemeClr val="bg1"/>
                </a:solidFill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swimming</a:t>
            </a:r>
            <a:r>
              <a:rPr lang="hu-HU" sz="4400" dirty="0">
                <a:solidFill>
                  <a:schemeClr val="bg1"/>
                </a:solidFill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400" dirty="0" err="1">
                <a:solidFill>
                  <a:schemeClr val="bg1"/>
                </a:solidFill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naked</a:t>
            </a:r>
            <a:r>
              <a:rPr lang="hu-HU" sz="4400" dirty="0">
                <a:solidFill>
                  <a:schemeClr val="bg1"/>
                </a:solidFill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400" dirty="0" err="1">
                <a:solidFill>
                  <a:schemeClr val="bg1"/>
                </a:solidFill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until</a:t>
            </a:r>
            <a:r>
              <a:rPr lang="hu-HU" sz="4400" dirty="0">
                <a:solidFill>
                  <a:schemeClr val="bg1"/>
                </a:solidFill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400" dirty="0" err="1">
                <a:solidFill>
                  <a:schemeClr val="bg1"/>
                </a:solidFill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sz="4400" dirty="0">
                <a:solidFill>
                  <a:schemeClr val="bg1"/>
                </a:solidFill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400" dirty="0" err="1">
                <a:solidFill>
                  <a:schemeClr val="bg1"/>
                </a:solidFill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tide</a:t>
            </a:r>
            <a:r>
              <a:rPr lang="hu-HU" sz="4400" dirty="0">
                <a:solidFill>
                  <a:schemeClr val="bg1"/>
                </a:solidFill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400" dirty="0" err="1">
                <a:solidFill>
                  <a:schemeClr val="bg1"/>
                </a:solidFill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goes</a:t>
            </a:r>
            <a:r>
              <a:rPr lang="hu-HU" sz="4400" dirty="0">
                <a:solidFill>
                  <a:schemeClr val="bg1"/>
                </a:solidFill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out.”</a:t>
            </a:r>
          </a:p>
          <a:p>
            <a:pPr marL="0" indent="0" algn="r">
              <a:buNone/>
            </a:pPr>
            <a:r>
              <a:rPr lang="hu-HU" sz="3600" dirty="0">
                <a:solidFill>
                  <a:schemeClr val="bg1"/>
                </a:solidFill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Warren </a:t>
            </a:r>
            <a:r>
              <a:rPr lang="hu-HU" sz="3600" dirty="0" err="1">
                <a:solidFill>
                  <a:schemeClr val="bg1"/>
                </a:solidFill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Buffet</a:t>
            </a:r>
            <a:r>
              <a:rPr lang="hu-HU" sz="3600" dirty="0">
                <a:solidFill>
                  <a:schemeClr val="bg1"/>
                </a:solidFill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1994</a:t>
            </a:r>
          </a:p>
        </p:txBody>
      </p:sp>
    </p:spTree>
    <p:extLst>
      <p:ext uri="{BB962C8B-B14F-4D97-AF65-F5344CB8AC3E}">
        <p14:creationId xmlns:p14="http://schemas.microsoft.com/office/powerpoint/2010/main" val="1937683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B927AFB1-C027-4CC0-A53D-6146D386A2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ím 3">
            <a:extLst>
              <a:ext uri="{FF2B5EF4-FFF2-40B4-BE49-F238E27FC236}">
                <a16:creationId xmlns:a16="http://schemas.microsoft.com/office/drawing/2014/main" id="{A504461C-9066-4B9A-B60E-B8C7B8680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300" y="7621"/>
            <a:ext cx="8915400" cy="891540"/>
          </a:xfrm>
        </p:spPr>
        <p:txBody>
          <a:bodyPr>
            <a:noAutofit/>
          </a:bodyPr>
          <a:lstStyle/>
          <a:p>
            <a:pPr algn="ctr"/>
            <a:r>
              <a:rPr lang="hu-H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Magyarország nem készült fel a nehéz időkre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8FAED44F-0626-4C02-BB79-1A4C27A6B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00" y="899161"/>
            <a:ext cx="12014200" cy="5718810"/>
          </a:xfrm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Politikusok mindig azt sulykolják, hogy milyen jól fel vagyunk készülve a következő válságra. A probléma az, hogy mindig az utolsó 2-3 válságra készülnek fel. Egymás után ugyanaz a válság ritkán jön szembe velünk.</a:t>
            </a:r>
          </a:p>
          <a:p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Kb. 2017-18-tól a laza monetáris politika hatását felerősítette a </a:t>
            </a:r>
            <a:r>
              <a:rPr lang="hu-H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prociklikus</a:t>
            </a:r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fiskális politika. Az infláció növekedésének első jelei már a Covid előtt nyilvánvalóak voltak.</a:t>
            </a:r>
          </a:p>
          <a:p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Államadósság még mindig magas, a lakossági állampapír stratégiának köszönhetően a lejárati szerkezet nagyon rövid.</a:t>
            </a:r>
          </a:p>
          <a:p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Elindult a folyó fizetési mérleg romlása. A régi ellenség feltűnt a láthatáron. Ikerdeficit.</a:t>
            </a:r>
          </a:p>
          <a:p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biztonsági hálót jelentő EU pénzek körüli bizonytalanság.</a:t>
            </a:r>
          </a:p>
        </p:txBody>
      </p:sp>
    </p:spTree>
    <p:extLst>
      <p:ext uri="{BB962C8B-B14F-4D97-AF65-F5344CB8AC3E}">
        <p14:creationId xmlns:p14="http://schemas.microsoft.com/office/powerpoint/2010/main" val="3898693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1383</TotalTime>
  <Words>1327</Words>
  <Application>Microsoft Office PowerPoint</Application>
  <PresentationFormat>Widescreen</PresentationFormat>
  <Paragraphs>206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Office-téma</vt:lpstr>
      <vt:lpstr> Válság után!         Válság előtt?</vt:lpstr>
      <vt:lpstr>Fidesz kormány 2010</vt:lpstr>
      <vt:lpstr>Fidesz kormány 2010</vt:lpstr>
      <vt:lpstr>PowerPoint Presentation</vt:lpstr>
      <vt:lpstr>Államháztartás fő adatai</vt:lpstr>
      <vt:lpstr>Ciklusokon, generációkon átívelő hatalmi és gazdasági struktúrák</vt:lpstr>
      <vt:lpstr>Gazdaságpolitika a Covid alatt</vt:lpstr>
      <vt:lpstr>PowerPoint Presentation</vt:lpstr>
      <vt:lpstr>Magyarország nem készült fel a nehéz időkre</vt:lpstr>
      <vt:lpstr>2022 a rendkívüli évek sorában is rendkívüli!</vt:lpstr>
      <vt:lpstr>Magyar gazdaság állapota</vt:lpstr>
      <vt:lpstr>Költségvetési káosz!</vt:lpstr>
      <vt:lpstr>Termelékenység</vt:lpstr>
      <vt:lpstr>Gazdaságpolitikai fordulat kényszere!</vt:lpstr>
      <vt:lpstr>Köszönöm a figyelmet! Kérdések?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László Csaba</dc:creator>
  <cp:lastModifiedBy>Lajos Bokros</cp:lastModifiedBy>
  <cp:revision>18</cp:revision>
  <dcterms:created xsi:type="dcterms:W3CDTF">2017-10-06T13:14:02Z</dcterms:created>
  <dcterms:modified xsi:type="dcterms:W3CDTF">2022-09-18T07:25:23Z</dcterms:modified>
</cp:coreProperties>
</file>