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16"/>
  </p:notesMasterIdLst>
  <p:sldIdLst>
    <p:sldId id="256" r:id="rId3"/>
    <p:sldId id="395" r:id="rId4"/>
    <p:sldId id="396" r:id="rId5"/>
    <p:sldId id="397" r:id="rId6"/>
    <p:sldId id="399" r:id="rId7"/>
    <p:sldId id="389" r:id="rId8"/>
    <p:sldId id="298" r:id="rId9"/>
    <p:sldId id="388" r:id="rId10"/>
    <p:sldId id="390" r:id="rId11"/>
    <p:sldId id="398" r:id="rId12"/>
    <p:sldId id="392" r:id="rId13"/>
    <p:sldId id="372" r:id="rId14"/>
    <p:sldId id="393" r:id="rId15"/>
  </p:sldIdLst>
  <p:sldSz cx="9144000" cy="5143500" type="screen16x9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11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  <p15:guide id="7" orient="horz" pos="622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orient="horz" pos="1711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F50"/>
    <a:srgbClr val="504131"/>
    <a:srgbClr val="8D503B"/>
    <a:srgbClr val="4D7C85"/>
    <a:srgbClr val="EFEAE4"/>
    <a:srgbClr val="B3A99D"/>
    <a:srgbClr val="6B95A1"/>
    <a:srgbClr val="9966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1903" autoAdjust="0"/>
  </p:normalViewPr>
  <p:slideViewPr>
    <p:cSldViewPr>
      <p:cViewPr varScale="1">
        <p:scale>
          <a:sx n="147" d="100"/>
          <a:sy n="147" d="100"/>
        </p:scale>
        <p:origin x="965" y="96"/>
      </p:cViewPr>
      <p:guideLst>
        <p:guide orient="horz" pos="1620"/>
        <p:guide pos="5511"/>
        <p:guide pos="68"/>
        <p:guide pos="5692"/>
        <p:guide orient="horz" pos="3162"/>
        <p:guide orient="horz" pos="577"/>
        <p:guide orient="horz" pos="622"/>
        <p:guide pos="249"/>
        <p:guide orient="horz" pos="17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36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72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15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9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585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27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145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05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49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53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349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402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323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9876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70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60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71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326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1957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087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58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2023. 03. 30.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057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Régi és új szocialisták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915988"/>
          </a:xfr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hu-HU" sz="2800" dirty="0">
                <a:solidFill>
                  <a:srgbClr val="8D503B"/>
                </a:solidFill>
              </a:rPr>
              <a:t>Osztálytársadalom </a:t>
            </a:r>
            <a:r>
              <a:rPr lang="hu-HU" sz="2800" dirty="0" err="1">
                <a:solidFill>
                  <a:srgbClr val="8D503B"/>
                </a:solidFill>
              </a:rPr>
              <a:t>vs</a:t>
            </a:r>
            <a:r>
              <a:rPr lang="hu-HU" sz="2800" dirty="0">
                <a:solidFill>
                  <a:srgbClr val="8D503B"/>
                </a:solidFill>
              </a:rPr>
              <a:t>. klientúratársadalom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97998"/>
              </p:ext>
            </p:extLst>
          </p:nvPr>
        </p:nvGraphicFramePr>
        <p:xfrm>
          <a:off x="251520" y="1047478"/>
          <a:ext cx="8712968" cy="37565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536586449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081503462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160723713"/>
                    </a:ext>
                  </a:extLst>
                </a:gridCol>
              </a:tblGrid>
              <a:tr h="6805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u-HU" sz="28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Osztály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Klientúra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69870"/>
                  </a:ext>
                </a:extLst>
              </a:tr>
              <a:tr h="8574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Függőségi viszonya…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u="none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dologi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u="none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személyi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35070"/>
                  </a:ext>
                </a:extLst>
              </a:tr>
              <a:tr h="8574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Társadalmi pozícióját…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u="none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termelőeszközökhöz való viszony határozza meg</a:t>
                      </a:r>
                      <a:endParaRPr lang="hu-HU" sz="2000" b="1" u="none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u="none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személyes lojalitási viszony határozza meg</a:t>
                      </a:r>
                      <a:endParaRPr lang="hu-HU" sz="2000" b="1" u="none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26682"/>
                  </a:ext>
                </a:extLst>
              </a:tr>
              <a:tr h="680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Integráltsága…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u="none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horizontális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u="none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vertikális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16008"/>
                  </a:ext>
                </a:extLst>
              </a:tr>
              <a:tr h="6805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státuszától…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u="none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megfosztható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u="none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megfosztható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40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„Tőkésosztály”?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47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51471"/>
            <a:ext cx="8928100" cy="576064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8D503B"/>
                </a:solidFill>
              </a:rPr>
              <a:t>A </a:t>
            </a:r>
            <a:r>
              <a:rPr lang="hu-HU" sz="2400" b="1" i="1" dirty="0">
                <a:solidFill>
                  <a:srgbClr val="8D503B"/>
                </a:solidFill>
              </a:rPr>
              <a:t>de jure </a:t>
            </a:r>
            <a:r>
              <a:rPr lang="hu-HU" sz="2400" b="1" dirty="0">
                <a:solidFill>
                  <a:srgbClr val="8D503B"/>
                </a:solidFill>
              </a:rPr>
              <a:t>és </a:t>
            </a:r>
            <a:r>
              <a:rPr lang="hu-HU" sz="2400" b="1" i="1" dirty="0">
                <a:solidFill>
                  <a:srgbClr val="8D503B"/>
                </a:solidFill>
              </a:rPr>
              <a:t>de facto </a:t>
            </a:r>
            <a:r>
              <a:rPr lang="hu-HU" sz="2400" b="1" dirty="0">
                <a:solidFill>
                  <a:srgbClr val="8D503B"/>
                </a:solidFill>
              </a:rPr>
              <a:t>tulajdonjogok eltérése egymástól</a:t>
            </a:r>
            <a:endParaRPr lang="en-US" sz="1800" b="1" i="1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260870"/>
              </p:ext>
            </p:extLst>
          </p:nvPr>
        </p:nvGraphicFramePr>
        <p:xfrm>
          <a:off x="107951" y="772116"/>
          <a:ext cx="8928097" cy="4247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5003">
                <a:tc rowSpan="3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Liberális demokrácia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Patronális autokrácia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89"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i="1" u="none" noProof="0" dirty="0">
                          <a:solidFill>
                            <a:srgbClr val="50412B"/>
                          </a:solidFill>
                        </a:rPr>
                        <a:t>De jure </a:t>
                      </a:r>
                      <a:r>
                        <a:rPr lang="hu-HU" sz="1400" b="1" i="0" u="none" noProof="0" dirty="0">
                          <a:solidFill>
                            <a:srgbClr val="50412B"/>
                          </a:solidFill>
                        </a:rPr>
                        <a:t>tulajdon</a:t>
                      </a:r>
                      <a:r>
                        <a:rPr lang="hu-HU" sz="1400" b="1" i="0" u="none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= </a:t>
                      </a:r>
                      <a:r>
                        <a:rPr lang="en-US" sz="1400" b="1" i="1" noProof="0" dirty="0">
                          <a:solidFill>
                            <a:srgbClr val="50412B"/>
                          </a:solidFill>
                        </a:rPr>
                        <a:t>de facto</a:t>
                      </a:r>
                      <a:r>
                        <a:rPr lang="hu-HU" sz="1400" b="1" i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tulajdon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i="1" noProof="0" dirty="0">
                          <a:solidFill>
                            <a:srgbClr val="50412B"/>
                          </a:solidFill>
                        </a:rPr>
                        <a:t>De jure </a:t>
                      </a:r>
                      <a:r>
                        <a:rPr lang="hu-HU" sz="1400" b="1" i="0" noProof="0" dirty="0">
                          <a:solidFill>
                            <a:srgbClr val="50412B"/>
                          </a:solidFill>
                        </a:rPr>
                        <a:t>tulajdon </a:t>
                      </a:r>
                      <a:r>
                        <a:rPr lang="en-US" sz="1400" b="1" noProof="0" dirty="0">
                          <a:solidFill>
                            <a:srgbClr val="50412B"/>
                          </a:solidFill>
                        </a:rPr>
                        <a:t>=/=</a:t>
                      </a:r>
                      <a:r>
                        <a:rPr lang="en-US" sz="1400" b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="1" i="1" baseline="0" noProof="0" dirty="0">
                          <a:solidFill>
                            <a:srgbClr val="50412B"/>
                          </a:solidFill>
                        </a:rPr>
                        <a:t>de facto</a:t>
                      </a:r>
                      <a:r>
                        <a:rPr lang="hu-HU" sz="1400" b="1" i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400" b="1" i="0" baseline="0" noProof="0" dirty="0">
                          <a:solidFill>
                            <a:srgbClr val="50412B"/>
                          </a:solidFill>
                        </a:rPr>
                        <a:t>tulajdon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049"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Normatív,</a:t>
                      </a:r>
                      <a:r>
                        <a:rPr lang="hu-HU" sz="1200" b="1" baseline="0" noProof="0" dirty="0">
                          <a:solidFill>
                            <a:srgbClr val="50412B"/>
                          </a:solidFill>
                        </a:rPr>
                        <a:t> tartósan érvényesülő beavatkozás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Diszkrecionális,</a:t>
                      </a:r>
                      <a:r>
                        <a:rPr lang="hu-HU" sz="1200" b="1" baseline="0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i="1" baseline="0" noProof="0" dirty="0">
                          <a:solidFill>
                            <a:srgbClr val="50412B"/>
                          </a:solidFill>
                        </a:rPr>
                        <a:t>ad hoc </a:t>
                      </a:r>
                      <a:r>
                        <a:rPr lang="hu-HU" sz="1200" b="1" i="0" baseline="0" noProof="0" dirty="0">
                          <a:solidFill>
                            <a:srgbClr val="50412B"/>
                          </a:solidFill>
                        </a:rPr>
                        <a:t>beavatkozás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Tulajdonjogok</a:t>
                      </a:r>
                      <a:endParaRPr lang="en-US" sz="1400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A jog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Politikus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Vállalkozó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Poligarcha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Oligarcha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Stróman (elit)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7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Használati jogok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Hozzáférés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egy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meghatározott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fizikai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tulajdonba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való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belépés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7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Kivonás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a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tulajdon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„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termékei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” (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nyeresége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)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megszerzés</a:t>
                      </a:r>
                      <a:r>
                        <a:rPr lang="hu-HU" altLang="hu-HU" sz="1100" b="1" noProof="0" dirty="0">
                          <a:solidFill>
                            <a:srgbClr val="50412B"/>
                          </a:solidFill>
                        </a:rPr>
                        <a:t>e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06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>
                          <a:solidFill>
                            <a:srgbClr val="50412B"/>
                          </a:solidFill>
                        </a:rPr>
                        <a:t>Ellenőrzési jogok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Igazgatás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a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belső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használati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formák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szabályozásának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és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a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tulajdon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fejlesztések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útján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való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alakítás</a:t>
                      </a:r>
                      <a:r>
                        <a:rPr lang="hu-HU" altLang="hu-HU" sz="1100" b="1" noProof="0" dirty="0">
                          <a:solidFill>
                            <a:srgbClr val="50412B"/>
                          </a:solidFill>
                        </a:rPr>
                        <a:t>a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  <a:r>
                        <a:rPr lang="en-US" sz="2000" b="0" noProof="0" dirty="0">
                          <a:solidFill>
                            <a:srgbClr val="50412B"/>
                          </a:solidFill>
                        </a:rPr>
                        <a:t>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064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Kizárás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annak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meghatározás</a:t>
                      </a:r>
                      <a:r>
                        <a:rPr lang="hu-HU" altLang="hu-HU" sz="1100" b="1" noProof="0" dirty="0">
                          <a:solidFill>
                            <a:srgbClr val="50412B"/>
                          </a:solidFill>
                        </a:rPr>
                        <a:t>a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,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hogy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kinek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lehet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hozzáférési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joga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,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és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hogyan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lehet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ezzel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a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joggal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felruházni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valakit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379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b="1" noProof="0" dirty="0">
                          <a:solidFill>
                            <a:srgbClr val="50412B"/>
                          </a:solidFill>
                        </a:rPr>
                        <a:t>Elidegenítés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az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igazgatási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és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kizárási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jog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eladás</a:t>
                      </a:r>
                      <a:r>
                        <a:rPr lang="hu-HU" altLang="hu-HU" sz="1100" b="1" noProof="0" dirty="0">
                          <a:solidFill>
                            <a:srgbClr val="50412B"/>
                          </a:solidFill>
                        </a:rPr>
                        <a:t>a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vagy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bérbe</a:t>
                      </a:r>
                      <a:r>
                        <a:rPr lang="en-US" altLang="hu-HU" sz="1100" b="1" noProof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>
                          <a:solidFill>
                            <a:srgbClr val="50412B"/>
                          </a:solidFill>
                        </a:rPr>
                        <a:t>adás</a:t>
                      </a:r>
                      <a:r>
                        <a:rPr lang="hu-HU" altLang="hu-HU" sz="1100" b="1" noProof="0" dirty="0">
                          <a:solidFill>
                            <a:srgbClr val="50412B"/>
                          </a:solidFill>
                        </a:rPr>
                        <a:t>a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9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928100" cy="720080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„Nemzeti tőkésosztály”?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866" y="915566"/>
            <a:ext cx="8207376" cy="403244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nem „nemzeti”,</a:t>
            </a:r>
            <a:r>
              <a:rPr lang="hu-HU" sz="24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hiszen lojalitás és informális függőségi helyzet alapján húz határvonalat saját nemzetének gazdasági szereplői között; 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nem „tőkés”,</a:t>
            </a:r>
            <a:r>
              <a:rPr lang="hu-HU" sz="24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hiszen a fogadott család oligarchái és strómanjai nem rendelkeznek szabadon a saját tőkéjükkel, tulajdonukkal;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nem „osztály”,</a:t>
            </a:r>
            <a:r>
              <a:rPr lang="hu-HU" sz="2400" dirty="0">
                <a:solidFill>
                  <a:srgbClr val="5041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hiszen kiemelkedő anyagi pozícióját nem a jogegyenlőségen alapuló kapitalista társadalom piaci viszonyainak, hanem a jogegyenlőtlenségen és diszkrecionális beavatkozásokon alapuló </a:t>
            </a:r>
            <a:r>
              <a:rPr lang="hu-H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patronális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viszonyoknak köszönheti.</a:t>
            </a:r>
            <a:endParaRPr lang="hu-HU" sz="2400" dirty="0">
              <a:solidFill>
                <a:srgbClr val="504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2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6"/>
            <a:ext cx="8856538" cy="791939"/>
          </a:xfrm>
        </p:spPr>
        <p:txBody>
          <a:bodyPr>
            <a:noAutofit/>
          </a:bodyPr>
          <a:lstStyle/>
          <a:p>
            <a:pPr lvl="0"/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Bokros Lajos </a:t>
            </a:r>
            <a:r>
              <a:rPr lang="hu-HU" sz="3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szabadságbeszéde</a:t>
            </a:r>
            <a:endParaRPr lang="hu-HU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977228"/>
            <a:ext cx="8496175" cy="34667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800" dirty="0">
                <a:solidFill>
                  <a:srgbClr val="50412C"/>
                </a:solidFill>
              </a:rPr>
              <a:t>„Szerencsétlenségünkre szükség volt az emberiség nem csekély részében a piaci szabadság elnyomására ahhoz, hogy felismerjük, </a:t>
            </a:r>
            <a:r>
              <a:rPr lang="hu-HU" sz="2800" b="1" dirty="0">
                <a:solidFill>
                  <a:srgbClr val="50412C"/>
                </a:solidFill>
              </a:rPr>
              <a:t>a piac elsősorban </a:t>
            </a:r>
            <a:r>
              <a:rPr lang="hu-HU" sz="2800" b="1" i="1" dirty="0">
                <a:solidFill>
                  <a:srgbClr val="50412C"/>
                </a:solidFill>
              </a:rPr>
              <a:t>szabadság</a:t>
            </a:r>
            <a:r>
              <a:rPr lang="hu-HU" sz="2800" b="1" dirty="0">
                <a:solidFill>
                  <a:srgbClr val="50412C"/>
                </a:solidFill>
              </a:rPr>
              <a:t>.”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800" dirty="0">
                <a:solidFill>
                  <a:srgbClr val="50412C"/>
                </a:solidFill>
              </a:rPr>
              <a:t>„Nem létezik olyan rendszer, ami a termelési eszközök […] állami tulajdonán és kötelező központi tervezésen alapul és egyúttal demokratikus politikai felépítménnyel rendelkezik. </a:t>
            </a:r>
            <a:r>
              <a:rPr lang="hu-HU" sz="2800" b="1" dirty="0">
                <a:solidFill>
                  <a:srgbClr val="50412C"/>
                </a:solidFill>
              </a:rPr>
              <a:t>A piac tagadása </a:t>
            </a:r>
            <a:r>
              <a:rPr lang="hu-HU" sz="2800" b="1" i="1" dirty="0">
                <a:solidFill>
                  <a:srgbClr val="50412C"/>
                </a:solidFill>
              </a:rPr>
              <a:t>közvetlenül </a:t>
            </a:r>
            <a:r>
              <a:rPr lang="hu-HU" sz="2800" b="1" dirty="0">
                <a:solidFill>
                  <a:srgbClr val="50412C"/>
                </a:solidFill>
              </a:rPr>
              <a:t>vezet a demokrácia tagadásához is.”</a:t>
            </a:r>
          </a:p>
        </p:txBody>
      </p:sp>
    </p:spTree>
    <p:extLst>
      <p:ext uri="{BB962C8B-B14F-4D97-AF65-F5344CB8AC3E}">
        <p14:creationId xmlns:p14="http://schemas.microsoft.com/office/powerpoint/2010/main" val="155496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6"/>
            <a:ext cx="8856538" cy="791939"/>
          </a:xfrm>
        </p:spPr>
        <p:txBody>
          <a:bodyPr>
            <a:noAutofit/>
          </a:bodyPr>
          <a:lstStyle/>
          <a:p>
            <a:pPr lvl="0"/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Nyílt és zárt társadalom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31589"/>
            <a:ext cx="8496175" cy="36004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800" b="1" dirty="0">
                <a:solidFill>
                  <a:srgbClr val="50412C"/>
                </a:solidFill>
              </a:rPr>
              <a:t>magántulajdon </a:t>
            </a:r>
            <a:r>
              <a:rPr lang="hu-HU" sz="2800" b="1" dirty="0">
                <a:solidFill>
                  <a:srgbClr val="50412C"/>
                </a:solidFill>
                <a:sym typeface="Wingdings" panose="05000000000000000000" pitchFamily="2" charset="2"/>
              </a:rPr>
              <a:t> állami tulajdon dominanciája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800" b="1" dirty="0">
                <a:solidFill>
                  <a:srgbClr val="50412C"/>
                </a:solidFill>
              </a:rPr>
              <a:t>fogyasztói autonómia </a:t>
            </a:r>
            <a:r>
              <a:rPr lang="hu-HU" sz="2800" b="1" dirty="0">
                <a:solidFill>
                  <a:srgbClr val="50412C"/>
                </a:solidFill>
                <a:sym typeface="Wingdings" panose="05000000000000000000" pitchFamily="2" charset="2"/>
              </a:rPr>
              <a:t> kötelező központi tervezés</a:t>
            </a:r>
            <a:endParaRPr lang="hu-HU" sz="2800" b="1" dirty="0">
              <a:solidFill>
                <a:srgbClr val="50412C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800" b="1" dirty="0">
                <a:solidFill>
                  <a:srgbClr val="50412C"/>
                </a:solidFill>
              </a:rPr>
              <a:t>piaci verseny </a:t>
            </a:r>
            <a:r>
              <a:rPr lang="hu-HU" sz="2800" b="1" dirty="0">
                <a:solidFill>
                  <a:srgbClr val="50412C"/>
                </a:solidFill>
                <a:sym typeface="Wingdings" panose="05000000000000000000" pitchFamily="2" charset="2"/>
              </a:rPr>
              <a:t> állami redisztribúció</a:t>
            </a:r>
            <a:endParaRPr lang="hu-HU" sz="2800" b="1" dirty="0">
              <a:solidFill>
                <a:srgbClr val="50412C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endParaRPr lang="hu-HU" sz="2800" b="1" dirty="0">
              <a:solidFill>
                <a:srgbClr val="8D503B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800" b="1" dirty="0">
                <a:solidFill>
                  <a:srgbClr val="8D503B"/>
                </a:solidFill>
              </a:rPr>
              <a:t>Lehetséges, de nem elkerülhetetlen és végképp nem kívánatos.</a:t>
            </a:r>
          </a:p>
        </p:txBody>
      </p:sp>
    </p:spTree>
    <p:extLst>
      <p:ext uri="{BB962C8B-B14F-4D97-AF65-F5344CB8AC3E}">
        <p14:creationId xmlns:p14="http://schemas.microsoft.com/office/powerpoint/2010/main" val="403461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6"/>
            <a:ext cx="8856538" cy="791939"/>
          </a:xfrm>
        </p:spPr>
        <p:txBody>
          <a:bodyPr>
            <a:noAutofit/>
          </a:bodyPr>
          <a:lstStyle/>
          <a:p>
            <a:pPr lvl="0"/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Akik semmit sem tanultak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771549"/>
            <a:ext cx="8496175" cy="42484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800" b="1" dirty="0">
                <a:solidFill>
                  <a:srgbClr val="50412C"/>
                </a:solidFill>
              </a:rPr>
              <a:t>Az újbaloldal, „a marxizmus tépett köntösében fellépő új próféták” </a:t>
            </a:r>
            <a:r>
              <a:rPr lang="hu-HU" sz="2800" b="1" dirty="0">
                <a:solidFill>
                  <a:srgbClr val="504131"/>
                </a:solidFill>
              </a:rPr>
              <a:t>a létező kapitalizmust </a:t>
            </a:r>
            <a:r>
              <a:rPr lang="hu-HU" sz="2800" b="1" dirty="0">
                <a:solidFill>
                  <a:srgbClr val="50412C"/>
                </a:solidFill>
              </a:rPr>
              <a:t>állítják szembe a soha nem létezett, idealizált szocializmussal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800" b="1" dirty="0">
                <a:solidFill>
                  <a:srgbClr val="50412C"/>
                </a:solidFill>
              </a:rPr>
              <a:t>A fennálló kapitalista rendszer egészét kívánják meghaladni, de gyakorlatilag semmit nem mondanak arról, hogy hogyan nézne ki az általuk ideálisnak tekintett társadalom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800" b="1" dirty="0">
                <a:solidFill>
                  <a:srgbClr val="50412C"/>
                </a:solidFill>
              </a:rPr>
              <a:t>„Rendszerkritikájuk” hibás helyzetleíráson és elavult kategóriákon nyugszik </a:t>
            </a:r>
            <a:r>
              <a:rPr lang="hu-HU" sz="2800" b="1" dirty="0">
                <a:solidFill>
                  <a:srgbClr val="50412C"/>
                </a:solidFill>
                <a:sym typeface="Wingdings" panose="05000000000000000000" pitchFamily="2" charset="2"/>
              </a:rPr>
              <a:t> </a:t>
            </a:r>
            <a:r>
              <a:rPr lang="hu-HU" sz="2800" b="1" dirty="0">
                <a:solidFill>
                  <a:srgbClr val="CD5F50"/>
                </a:solidFill>
                <a:sym typeface="Wingdings" panose="05000000000000000000" pitchFamily="2" charset="2"/>
              </a:rPr>
              <a:t>egy példa: </a:t>
            </a:r>
            <a:r>
              <a:rPr lang="hu-HU" sz="2800" b="1" i="1" dirty="0">
                <a:solidFill>
                  <a:srgbClr val="CD5F50"/>
                </a:solidFill>
                <a:sym typeface="Wingdings" panose="05000000000000000000" pitchFamily="2" charset="2"/>
              </a:rPr>
              <a:t>osztály</a:t>
            </a:r>
            <a:endParaRPr lang="hu-HU" sz="2800" b="1" i="1" dirty="0">
              <a:solidFill>
                <a:srgbClr val="CD5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731" y="123478"/>
            <a:ext cx="8856538" cy="791939"/>
          </a:xfrm>
        </p:spPr>
        <p:txBody>
          <a:bodyPr>
            <a:noAutofit/>
          </a:bodyPr>
          <a:lstStyle/>
          <a:p>
            <a:pPr lvl="0"/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Elavult (</a:t>
            </a:r>
            <a:r>
              <a:rPr lang="hu-HU" sz="32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neo</a:t>
            </a:r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)marxista kategóriák a posztkommunista rendszerek leírásában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75606"/>
            <a:ext cx="8496175" cy="37444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„kizsákmányolás”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„tőke és munka </a:t>
            </a:r>
            <a:r>
              <a:rPr lang="hu-HU" sz="2400" b="1" dirty="0" err="1">
                <a:solidFill>
                  <a:srgbClr val="50412C"/>
                </a:solidFill>
              </a:rPr>
              <a:t>ellentéte</a:t>
            </a:r>
            <a:r>
              <a:rPr lang="hu-HU" sz="2400" b="1" dirty="0">
                <a:solidFill>
                  <a:srgbClr val="50412C"/>
                </a:solidFill>
              </a:rPr>
              <a:t>”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„centrum-periféria”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„osztály” („munkásosztály”, „tőkésosztály”, „nemzeti burzsoázia”, „osztálytársadalom”)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2010: a „nemzeti tőke és a kiábrándult munkásosztály” szövetsége a „multinacionális tőkét kiszolgáló” kormányokkal szemben</a:t>
            </a:r>
            <a:endParaRPr lang="hu-HU" sz="2400" b="1" dirty="0">
              <a:solidFill>
                <a:srgbClr val="CD5F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8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„Uralkodó osztály”?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3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987425"/>
          </a:xfrm>
        </p:spPr>
        <p:txBody>
          <a:bodyPr>
            <a:noAutofit/>
          </a:bodyPr>
          <a:lstStyle/>
          <a:p>
            <a:pPr lvl="0"/>
            <a:r>
              <a:rPr lang="hu-HU" sz="24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rendszer uralmi elitje nem tekinthető</a:t>
            </a:r>
            <a:r>
              <a:rPr lang="en-US" sz="24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osztálynak</a:t>
            </a:r>
            <a:r>
              <a:rPr lang="en-US" sz="24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4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mert a fogadott politikai család</a:t>
            </a:r>
            <a:r>
              <a:rPr lang="en-US" sz="24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110902"/>
            <a:ext cx="8207376" cy="403259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000" b="1" i="1" dirty="0">
                <a:solidFill>
                  <a:srgbClr val="50412C"/>
                </a:solidFill>
              </a:rPr>
              <a:t>nem alapvetően gazdasági jelenség,</a:t>
            </a:r>
            <a:r>
              <a:rPr lang="hu-HU" sz="2000" dirty="0">
                <a:solidFill>
                  <a:srgbClr val="50412C"/>
                </a:solidFill>
              </a:rPr>
              <a:t> mely a jogegyenlőségen alapuló kapitalista társadalmon belül kötne össze hasonló gazdasági státusú embereket</a:t>
            </a:r>
            <a:r>
              <a:rPr lang="en-US" sz="2000" dirty="0">
                <a:solidFill>
                  <a:srgbClr val="50412C"/>
                </a:solidFill>
              </a:rPr>
              <a:t>;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000" b="1" i="1" dirty="0">
                <a:solidFill>
                  <a:srgbClr val="50412C"/>
                </a:solidFill>
              </a:rPr>
              <a:t>oka, nem pedig okozata </a:t>
            </a:r>
            <a:r>
              <a:rPr lang="hu-HU" sz="2000" dirty="0">
                <a:solidFill>
                  <a:srgbClr val="50412C"/>
                </a:solidFill>
              </a:rPr>
              <a:t>a társadalmi egyenlőtlenség, a közeledés és a távolság mintázatainak</a:t>
            </a:r>
            <a:r>
              <a:rPr lang="en-US" sz="2000" dirty="0">
                <a:solidFill>
                  <a:srgbClr val="50412C"/>
                </a:solidFill>
              </a:rPr>
              <a:t>;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000" b="1" i="1" dirty="0">
                <a:solidFill>
                  <a:srgbClr val="50412C"/>
                </a:solidFill>
              </a:rPr>
              <a:t>a tagok közti vertikális, hierarchikus viszonyok jellemzik </a:t>
            </a:r>
            <a:r>
              <a:rPr lang="hu-HU" sz="2000" dirty="0">
                <a:solidFill>
                  <a:srgbClr val="50412C"/>
                </a:solidFill>
              </a:rPr>
              <a:t>horizontális viszonyok helyett</a:t>
            </a:r>
            <a:r>
              <a:rPr lang="en-US" sz="2000" dirty="0">
                <a:solidFill>
                  <a:srgbClr val="50412C"/>
                </a:solidFill>
              </a:rPr>
              <a:t>;</a:t>
            </a:r>
            <a:endParaRPr lang="hu-HU" sz="20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000" b="1" i="1" dirty="0">
                <a:solidFill>
                  <a:srgbClr val="50412C"/>
                </a:solidFill>
              </a:rPr>
              <a:t>kohéziója nem osztálytudaton vagy identitáson alapszik,</a:t>
            </a:r>
            <a:r>
              <a:rPr lang="hu-HU" sz="2000" dirty="0">
                <a:solidFill>
                  <a:srgbClr val="50412C"/>
                </a:solidFill>
              </a:rPr>
              <a:t> hanem személyes lojalitáson</a:t>
            </a:r>
            <a:r>
              <a:rPr lang="en-US" sz="2000" dirty="0">
                <a:solidFill>
                  <a:srgbClr val="50412C"/>
                </a:solidFill>
              </a:rPr>
              <a:t>;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000" b="1" i="1" dirty="0">
                <a:solidFill>
                  <a:srgbClr val="50412C"/>
                </a:solidFill>
              </a:rPr>
              <a:t>„osztályharc” helyett kooptál és alávet </a:t>
            </a:r>
            <a:r>
              <a:rPr lang="hu-HU" sz="2000" dirty="0">
                <a:solidFill>
                  <a:srgbClr val="50412C"/>
                </a:solidFill>
              </a:rPr>
              <a:t>személyeket, más társadalmi csoportokat</a:t>
            </a:r>
            <a:r>
              <a:rPr lang="en-US" sz="2000" dirty="0">
                <a:solidFill>
                  <a:srgbClr val="50412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02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51470"/>
            <a:ext cx="8856538" cy="935955"/>
          </a:xfrm>
        </p:spPr>
        <p:txBody>
          <a:bodyPr>
            <a:noAutofit/>
          </a:bodyPr>
          <a:lstStyle/>
          <a:p>
            <a:pPr lvl="0"/>
            <a:r>
              <a:rPr lang="hu-HU" sz="24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rendszer uralmi elitje </a:t>
            </a:r>
            <a:r>
              <a:rPr lang="hu-HU" sz="24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fogadott politikai családnak</a:t>
            </a:r>
            <a:r>
              <a:rPr lang="hu-HU" sz="24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tekinthető, mert</a:t>
            </a:r>
            <a:r>
              <a:rPr lang="en-US" sz="2400" b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hu-HU" sz="2400" b="1" dirty="0">
              <a:solidFill>
                <a:srgbClr val="5041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2" y="915566"/>
            <a:ext cx="8496175" cy="4104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1800" b="1" i="1" dirty="0">
                <a:solidFill>
                  <a:srgbClr val="50412C"/>
                </a:solidFill>
              </a:rPr>
              <a:t>személyes kapcsolatok: </a:t>
            </a:r>
            <a:r>
              <a:rPr lang="hu-HU" sz="1800" dirty="0">
                <a:solidFill>
                  <a:srgbClr val="50412C"/>
                </a:solidFill>
              </a:rPr>
              <a:t>különböző kiterjesztett személyi ismeretségi hálók szerveződnek egyetlen patronális hálóba;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1800" b="1" i="1" dirty="0">
                <a:solidFill>
                  <a:srgbClr val="50412C"/>
                </a:solidFill>
              </a:rPr>
              <a:t>családok befogadása: </a:t>
            </a:r>
            <a:r>
              <a:rPr lang="hu-HU" sz="1800" dirty="0">
                <a:solidFill>
                  <a:srgbClr val="50412C"/>
                </a:solidFill>
              </a:rPr>
              <a:t>nemcsak személyeket, hanem családokat fogadnak be;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1800" b="1" i="1" dirty="0">
                <a:solidFill>
                  <a:srgbClr val="50412C"/>
                </a:solidFill>
              </a:rPr>
              <a:t>informalitás:</a:t>
            </a:r>
            <a:r>
              <a:rPr lang="hu-HU" sz="1800" i="1" dirty="0">
                <a:solidFill>
                  <a:srgbClr val="50412C"/>
                </a:solidFill>
              </a:rPr>
              <a:t> </a:t>
            </a:r>
            <a:r>
              <a:rPr lang="hu-HU" sz="1800" dirty="0">
                <a:solidFill>
                  <a:srgbClr val="50412C"/>
                </a:solidFill>
              </a:rPr>
              <a:t>informális, formális tagság nélkül; túlnyúlik a formális intézményeken; a fogadott politikai családon belüli pozíció nem felétlenül esik egybe a formális adminisztrációban elfoglalt pozícióval;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1800" b="1" i="1" dirty="0">
                <a:solidFill>
                  <a:srgbClr val="50412C"/>
                </a:solidFill>
              </a:rPr>
              <a:t>személyi lojalitás:</a:t>
            </a:r>
            <a:r>
              <a:rPr lang="hu-HU" sz="1800" i="1" dirty="0">
                <a:solidFill>
                  <a:srgbClr val="50412C"/>
                </a:solidFill>
              </a:rPr>
              <a:t> </a:t>
            </a:r>
            <a:r>
              <a:rPr lang="hu-HU" sz="1800" dirty="0">
                <a:solidFill>
                  <a:srgbClr val="50412C"/>
                </a:solidFill>
              </a:rPr>
              <a:t>patronális, nem pedig szervezeti lojalitáson alapul (nincs szabad belépés vagy kilépés);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1800" b="1" i="1" dirty="0">
                <a:solidFill>
                  <a:srgbClr val="50412C"/>
                </a:solidFill>
              </a:rPr>
              <a:t>összejátszó szférák: </a:t>
            </a:r>
            <a:r>
              <a:rPr lang="hu-HU" sz="1800" dirty="0">
                <a:solidFill>
                  <a:srgbClr val="50412C"/>
                </a:solidFill>
              </a:rPr>
              <a:t>a hatalma politikai és gazdasági „erőforrások” egyesítésén alapszik;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1800" b="1" i="1" dirty="0">
                <a:solidFill>
                  <a:srgbClr val="50412C"/>
                </a:solidFill>
              </a:rPr>
              <a:t>patriarchális uralom: </a:t>
            </a:r>
            <a:r>
              <a:rPr lang="hu-HU" sz="1800" dirty="0">
                <a:solidFill>
                  <a:srgbClr val="50412C"/>
                </a:solidFill>
              </a:rPr>
              <a:t>a patriarchális család uralmának kulturális mintázatát követi</a:t>
            </a:r>
            <a:r>
              <a:rPr lang="en-US" sz="1800" dirty="0">
                <a:solidFill>
                  <a:srgbClr val="50412C"/>
                </a:solidFill>
              </a:rPr>
              <a:t>.</a:t>
            </a:r>
            <a:endParaRPr lang="hu-HU" sz="1800" dirty="0">
              <a:solidFill>
                <a:srgbClr val="504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4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„Társadalmi osztály”, „munkásosztály”?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6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5366</TotalTime>
  <Words>688</Words>
  <Application>Microsoft Office PowerPoint</Application>
  <PresentationFormat>On-screen Show (16:9)</PresentationFormat>
  <Paragraphs>118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Wingdings</vt:lpstr>
      <vt:lpstr>Office-téma</vt:lpstr>
      <vt:lpstr>3_Office-téma</vt:lpstr>
      <vt:lpstr>PowerPoint Presentation</vt:lpstr>
      <vt:lpstr>Bokros Lajos szabadságbeszéde</vt:lpstr>
      <vt:lpstr>Nyílt és zárt társadalom</vt:lpstr>
      <vt:lpstr>Akik semmit sem tanultak</vt:lpstr>
      <vt:lpstr>Elavult (neo)marxista kategóriák a posztkommunista rendszerek leírásában</vt:lpstr>
      <vt:lpstr>PowerPoint Presentation</vt:lpstr>
      <vt:lpstr>A rendszer uralmi elitje nem tekinthető osztálynak, mert a fogadott politikai család:</vt:lpstr>
      <vt:lpstr>A rendszer uralmi elitje fogadott politikai családnak tekinthető, mert:</vt:lpstr>
      <vt:lpstr>PowerPoint Presentation</vt:lpstr>
      <vt:lpstr>Osztálytársadalom vs. klientúratársadalom</vt:lpstr>
      <vt:lpstr>PowerPoint Presentation</vt:lpstr>
      <vt:lpstr>A de jure és de facto tulajdonjogok eltérése egymástól</vt:lpstr>
      <vt:lpstr>„Nemzeti tőkésosztály”?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Balint Magyar</cp:lastModifiedBy>
  <cp:revision>717</cp:revision>
  <cp:lastPrinted>2023-03-30T10:08:28Z</cp:lastPrinted>
  <dcterms:created xsi:type="dcterms:W3CDTF">2017-05-01T09:52:15Z</dcterms:created>
  <dcterms:modified xsi:type="dcterms:W3CDTF">2023-03-30T10:17:58Z</dcterms:modified>
</cp:coreProperties>
</file>