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334" r:id="rId5"/>
    <p:sldId id="319" r:id="rId6"/>
    <p:sldId id="332" r:id="rId7"/>
    <p:sldId id="420" r:id="rId8"/>
    <p:sldId id="261" r:id="rId9"/>
    <p:sldId id="299" r:id="rId10"/>
    <p:sldId id="428" r:id="rId11"/>
    <p:sldId id="362" r:id="rId12"/>
    <p:sldId id="412" r:id="rId13"/>
    <p:sldId id="431" r:id="rId14"/>
    <p:sldId id="429" r:id="rId15"/>
    <p:sldId id="436" r:id="rId16"/>
    <p:sldId id="434" r:id="rId17"/>
    <p:sldId id="430" r:id="rId18"/>
    <p:sldId id="432" r:id="rId19"/>
    <p:sldId id="435" r:id="rId20"/>
    <p:sldId id="438" r:id="rId21"/>
    <p:sldId id="437" r:id="rId22"/>
    <p:sldId id="421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248AF-CDC4-45F6-BBAD-06E9B1F1BA49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2EB53-9E17-4691-8FE0-5B1E18780D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04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A7908-7B14-42C5-B43F-6F28AAF2F136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4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55444-2AD6-432E-9FEE-430351A9BFC7}" type="slidenum">
              <a:rPr lang="hu-HU"/>
              <a:pPr/>
              <a:t>8</a:t>
            </a:fld>
            <a:endParaRPr lang="hu-H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3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5A376C-1FD5-12B2-85DD-97195E49A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8657EAF-15CD-D32B-3201-0DFA56EF1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F37911-3DCB-3D9E-C6E3-9197584B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437E32-4973-D101-735F-CE0533E4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BB6931-7A9B-C961-1A4D-9A4B2F22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28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351AF1-380F-1690-74D3-503F560F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0E7D7BB-39D6-501C-FD1B-284C88742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1E0C9C8-EFF6-4285-E357-886CAB65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4AA740-A05C-E2BE-6038-A0D28D4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752877-3F4A-2619-7F57-AB154BF7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95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7B2879E-9C2D-4DFE-27A2-B225F9AAA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211AA3B-9BD9-A879-5BEF-3F663292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7725DB-07F0-F431-5C77-5CBD4901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9E0B14-EDBC-5B34-C10A-E3146CE2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F8317B-574D-E9B2-DD27-58633041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15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FE9F6C-B372-DDD0-743D-E80B39B7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875A9A-AD04-4AEB-12F3-DD08340F2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846214-0479-6F27-65C7-021C1358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2C0820-BBF5-73F7-EFFE-F7868AC8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15ABBFB-9C77-64A8-FD88-B484356F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44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C2D77-9E6E-583C-05B1-250DEE82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66CF7E0-91AC-70F6-C8C2-1FDDD9E79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9AB9C5-B6F3-3243-F66A-9492D52E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235C72-7C58-2FDF-4048-C7A4968A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AFE08A-A035-0778-6EC1-7C681481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88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12D93F-700B-BCF4-87BC-D70A8998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2DF118-D437-18C0-0D44-292D4E2BD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9DBC83D-0D35-E625-502C-3F29C694E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521274D-BFB4-7904-2D68-8E0EE412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A1435BA-EAEB-8592-39D3-8150321F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68328CF-5F6D-BF7C-CAD0-7D182A3B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66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368D6A-33ED-2DC4-B75A-136A18B3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63B87BC-C076-3CD9-3233-FC71F18FF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F333697-D513-8043-2560-F67CD8551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D3C4768-F35E-E2AF-4BEE-18722FFA6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22F3DF-1052-B9A3-122A-4D13DF799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4C0CDBB-38C1-4412-AD61-E52A8D99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10BFE34-7A4F-4290-367A-57587C32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90C1B1F-627F-6021-0127-BF044DCA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138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FB3977-4342-2CAC-11AB-D2652F0B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3FBCBDC-A1A8-256E-1F2E-DC05663E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4664478-7518-FF24-E3BD-EBB56DCB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7AE1171-4B74-2B2F-F83B-740F2773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60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D5C0B54-A837-FA14-60B0-8EC2DD96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389D0C8-9D3B-42E4-B88A-AE126C39B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45758C2-5640-23C7-E170-4BE7A308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05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77E384-F19C-6A09-C3E3-83547A52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E2CA5A-79BE-B5CE-8698-8AE83C25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29EB6B-DF15-8452-539A-9BAFB4FC3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1B3272A-F787-5189-B7E0-E0B49E49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34E769-2415-9FDF-1477-37B56915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510AFE-24A4-B199-2480-9C2BC401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04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79E10C-138A-6F37-7D14-0BD2384C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CE0BBEC-D947-EF79-435A-67D7A1C4E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C8D9C4C-61FB-3AEC-DC34-CD7CAC433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12B4CA0-CEE4-ADF4-D41B-19083606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7349F9-E8A3-FF3C-A615-12FBD78E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900B2B-9668-B0C0-E977-DE55599A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26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4EF9B90-1BB6-F4E8-3275-1C70B0CA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D086823-F471-18FC-6A5A-5B28DCECF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F6BC0C-08FB-CB6C-E20D-BC387FDFB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6695-204B-4EAC-8DBE-FF98F33A3123}" type="datetimeFigureOut">
              <a:rPr lang="hu-HU" smtClean="0"/>
              <a:t>2022.09.04.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D2F53C-3273-E6EA-A4FD-94E9FA841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20B4D2-7D8C-AFE8-7EF2-15E59444E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E8F6-D18E-4894-B8FB-FD50C096C3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7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1D0h3xduv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1EE437-A624-245D-6D0F-3FC30F3FE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Mihályi Péter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82367A3-3B39-D379-60CB-A3082C01F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Az „elfeledett” COVID hatása és tartós következményei</a:t>
            </a:r>
          </a:p>
          <a:p>
            <a:r>
              <a:rPr lang="hu-HU" dirty="0"/>
              <a:t>(Szabadság és Reform Intézet, 2022. szeptember 17.)</a:t>
            </a:r>
          </a:p>
        </p:txBody>
      </p:sp>
    </p:spTree>
    <p:extLst>
      <p:ext uri="{BB962C8B-B14F-4D97-AF65-F5344CB8AC3E}">
        <p14:creationId xmlns:p14="http://schemas.microsoft.com/office/powerpoint/2010/main" val="130861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64EFBA-292F-0681-1AA8-5A1265B1B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Why does our immune system weaken with age?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57AFD1E-8A2F-1B86-E826-81C0FC61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3C9F-96D8-42D0-ADAC-40CE8423E225}" type="slidenum">
              <a:rPr lang="hu-HU" smtClean="0"/>
              <a:t>10</a:t>
            </a:fld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A951757-B979-BE1E-E4FE-5BFAB32C9E3A}"/>
              </a:ext>
            </a:extLst>
          </p:cNvPr>
          <p:cNvSpPr txBox="1"/>
          <p:nvPr/>
        </p:nvSpPr>
        <p:spPr>
          <a:xfrm>
            <a:off x="2819636" y="1771937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Life was dangerous</a:t>
            </a:r>
            <a:r>
              <a:rPr lang="hu-HU" sz="2400" dirty="0"/>
              <a:t>. </a:t>
            </a:r>
            <a:r>
              <a:rPr lang="en-US" sz="2400" dirty="0"/>
              <a:t>Most of the time in human history people’s life expectancy was short (less than 40 years).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DE46AF5-C5E3-B97E-FD36-83A07F7A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84" y="2996953"/>
            <a:ext cx="6375837" cy="35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5C9C18B-073A-472F-98B2-D3E3BB142B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hu-HU" noProof="0" dirty="0"/>
              <a:t>No. 1. </a:t>
            </a:r>
            <a:r>
              <a:rPr lang="en-US" noProof="0" dirty="0"/>
              <a:t>challenge in the fight against </a:t>
            </a:r>
            <a:r>
              <a:rPr lang="hu-HU" noProof="0" dirty="0"/>
              <a:t>SARS-Cov.-2</a:t>
            </a:r>
            <a:endParaRPr lang="en-US" noProof="0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BC46220-C25B-4653-AEA9-8C1E160D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3C9F-96D8-42D0-ADAC-40CE8423E225}" type="slidenum">
              <a:rPr lang="hu-HU" smtClean="0"/>
              <a:t>11</a:t>
            </a:fld>
            <a:endParaRPr lang="hu-HU"/>
          </a:p>
        </p:txBody>
      </p:sp>
      <p:pic>
        <p:nvPicPr>
          <p:cNvPr id="1026" name="Picture 2" descr="Asymptomatic Vs Presymptomatic Covid-19: What's The Difference?">
            <a:extLst>
              <a:ext uri="{FF2B5EF4-FFF2-40B4-BE49-F238E27FC236}">
                <a16:creationId xmlns:a16="http://schemas.microsoft.com/office/drawing/2014/main" id="{8171D006-F44A-42A3-B904-8289219D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480740"/>
            <a:ext cx="5305864" cy="29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EA6140A-4584-4105-89C8-AF93EBD4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4615144"/>
            <a:ext cx="2952328" cy="1968219"/>
          </a:xfrm>
          <a:prstGeom prst="rect">
            <a:avLst/>
          </a:prstGeom>
        </p:spPr>
      </p:pic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5D59B628-E378-4AA7-A8E3-06906BF48919}"/>
              </a:ext>
            </a:extLst>
          </p:cNvPr>
          <p:cNvSpPr/>
          <p:nvPr/>
        </p:nvSpPr>
        <p:spPr>
          <a:xfrm>
            <a:off x="2423592" y="2476330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9A03753-6B32-4B25-B657-85F326F4BBBA}"/>
              </a:ext>
            </a:extLst>
          </p:cNvPr>
          <p:cNvSpPr txBox="1"/>
          <p:nvPr/>
        </p:nvSpPr>
        <p:spPr>
          <a:xfrm>
            <a:off x="5663952" y="5085184"/>
            <a:ext cx="16561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symptoms</a:t>
            </a:r>
            <a:r>
              <a:rPr lang="hu-HU" dirty="0"/>
              <a:t>!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No pain</a:t>
            </a:r>
            <a:r>
              <a:rPr lang="hu-HU" dirty="0"/>
              <a:t>!</a:t>
            </a:r>
            <a:endParaRPr lang="en-US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885F000-1035-6EBE-DF68-D1ADFFED2340}"/>
              </a:ext>
            </a:extLst>
          </p:cNvPr>
          <p:cNvSpPr txBox="1"/>
          <p:nvPr/>
        </p:nvSpPr>
        <p:spPr>
          <a:xfrm>
            <a:off x="8123068" y="4163627"/>
            <a:ext cx="3559946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fact known from Day 1.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Sweedish</a:t>
            </a:r>
            <a:r>
              <a:rPr lang="en-US" dirty="0">
                <a:solidFill>
                  <a:schemeClr val="bg1"/>
                </a:solidFill>
              </a:rPr>
              <a:t> approach (Anders </a:t>
            </a:r>
            <a:r>
              <a:rPr lang="en-US" dirty="0" err="1">
                <a:solidFill>
                  <a:schemeClr val="bg1"/>
                </a:solidFill>
              </a:rPr>
              <a:t>Tegnell</a:t>
            </a:r>
            <a:r>
              <a:rPr lang="en-US" dirty="0">
                <a:solidFill>
                  <a:schemeClr val="bg1"/>
                </a:solidFill>
              </a:rPr>
              <a:t>): the goal is heard immunity. </a:t>
            </a:r>
          </a:p>
        </p:txBody>
      </p:sp>
    </p:spTree>
    <p:extLst>
      <p:ext uri="{BB962C8B-B14F-4D97-AF65-F5344CB8AC3E}">
        <p14:creationId xmlns:p14="http://schemas.microsoft.com/office/powerpoint/2010/main" val="424965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E8D946-8D6A-46AD-964C-CC74A30E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Asymptomatic infection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D0B1F2D-7A02-4415-8352-494C0BFA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3C9F-96D8-42D0-ADAC-40CE8423E225}" type="slidenum">
              <a:rPr lang="hu-HU" smtClean="0"/>
              <a:t>12</a:t>
            </a:fld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EB44221-9511-4B40-8DFB-389F4A62B5E1}"/>
              </a:ext>
            </a:extLst>
          </p:cNvPr>
          <p:cNvSpPr txBox="1"/>
          <p:nvPr/>
        </p:nvSpPr>
        <p:spPr>
          <a:xfrm>
            <a:off x="2423592" y="1556792"/>
            <a:ext cx="7488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disease is classified asymptomatic if a patient tests as carrier for a disease or infection but experiences no symptoms.</a:t>
            </a:r>
            <a:endParaRPr lang="hu-HU" dirty="0"/>
          </a:p>
          <a:p>
            <a:endParaRPr lang="hu-HU" dirty="0"/>
          </a:p>
          <a:p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People with a strong immune system have no symptoms.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4A9B127-E280-424C-86D5-D23958FF3CA2}"/>
              </a:ext>
            </a:extLst>
          </p:cNvPr>
          <p:cNvSpPr txBox="1"/>
          <p:nvPr/>
        </p:nvSpPr>
        <p:spPr>
          <a:xfrm>
            <a:off x="5015880" y="35730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example: Leprosy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0EF3DEE-CCAA-4503-82F1-E18800B51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208" y="4161082"/>
            <a:ext cx="3420380" cy="22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8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6A02B4-CB57-496F-38CD-6CACB7FD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29"/>
            <a:ext cx="4996992" cy="6561056"/>
          </a:xfrm>
        </p:spPr>
        <p:txBody>
          <a:bodyPr>
            <a:normAutofit fontScale="90000"/>
          </a:bodyPr>
          <a:lstStyle/>
          <a:p>
            <a:r>
              <a:rPr lang="en-US" dirty="0"/>
              <a:t>The Russian invasion of the Ukraine (incl. the massive </a:t>
            </a:r>
            <a:r>
              <a:rPr lang="hu-HU" dirty="0"/>
              <a:t>concentration </a:t>
            </a:r>
            <a:r>
              <a:rPr lang="en-US" dirty="0"/>
              <a:t>of 200 thousand Russian soldiers) did not impact on the Covid situation.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Why?  In case of the SARS-Cov.-2 virus, young men have strong immune systems.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995C912-F451-2A05-3963-74920B0C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149" y="1393988"/>
            <a:ext cx="6253115" cy="35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3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36DC7E9-2AFE-03A5-28F1-8E36DA10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FFFF"/>
                </a:solidFill>
              </a:rPr>
              <a:t>The big disappointment after the mass inoculation campaigns (2022)</a:t>
            </a:r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b="1" u="sng" dirty="0">
                <a:solidFill>
                  <a:srgbClr val="FFFFFF"/>
                </a:solidFill>
              </a:rPr>
              <a:t>Herd immunity is not achievable</a:t>
            </a:r>
            <a:r>
              <a:rPr lang="en-US" sz="2300" dirty="0">
                <a:solidFill>
                  <a:srgbClr val="FFFFFF"/>
                </a:solidFill>
              </a:rPr>
              <a:t>, multiple reinfection is frequent even after four jabs and/or multiple natural infections.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0E5C916-84FF-68DE-868F-15900A0A4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45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84028B-FB69-A0D1-7A9E-1EC70972CE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u-HU" noProof="0" dirty="0"/>
              <a:t>No. 2. </a:t>
            </a:r>
            <a:r>
              <a:rPr lang="en-US" noProof="0" dirty="0"/>
              <a:t>challenge in the fight against </a:t>
            </a:r>
            <a:r>
              <a:rPr lang="hu-HU" noProof="0" dirty="0"/>
              <a:t>Covid: </a:t>
            </a:r>
            <a:r>
              <a:rPr lang="en-US" dirty="0"/>
              <a:t>the virus is changing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F8C82C5-7247-3482-5E4B-533FF71A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76" y="1829771"/>
            <a:ext cx="6787299" cy="47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3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DE0C25-F187-FF76-86CD-F46D2CD0800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hu-HU" dirty="0"/>
              <a:t>No. 3 </a:t>
            </a:r>
            <a:r>
              <a:rPr lang="hu-HU" dirty="0" err="1"/>
              <a:t>challenge</a:t>
            </a:r>
            <a:r>
              <a:rPr lang="hu-HU" dirty="0"/>
              <a:t>: </a:t>
            </a:r>
            <a:r>
              <a:rPr lang="en-US" dirty="0"/>
              <a:t>the  risk of Long Covid (≈ 200 identified symptoms)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ABA069F-042E-D083-785D-C9AE93839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46" y="1690688"/>
            <a:ext cx="463826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6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E78370-6373-5879-B353-5879F1D183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II.</a:t>
            </a:r>
            <a:r>
              <a:rPr lang="hu-HU" dirty="0"/>
              <a:t> </a:t>
            </a:r>
            <a:r>
              <a:rPr lang="hu-HU" dirty="0">
                <a:solidFill>
                  <a:schemeClr val="bg1"/>
                </a:solidFill>
              </a:rPr>
              <a:t>2 ½ év tanulságai a világgazdaság számára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70C325E-C2B4-7BF6-6425-9685DEA1D41E}"/>
              </a:ext>
            </a:extLst>
          </p:cNvPr>
          <p:cNvSpPr txBox="1"/>
          <p:nvPr/>
        </p:nvSpPr>
        <p:spPr>
          <a:xfrm>
            <a:off x="735366" y="1394953"/>
            <a:ext cx="10343965" cy="489364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bg1"/>
                </a:solidFill>
              </a:rPr>
              <a:t>A legszegényebb országok </a:t>
            </a:r>
            <a:r>
              <a:rPr lang="hu-HU" sz="2600" u="sng" dirty="0">
                <a:solidFill>
                  <a:schemeClr val="bg1"/>
                </a:solidFill>
              </a:rPr>
              <a:t>nem</a:t>
            </a:r>
            <a:r>
              <a:rPr lang="hu-HU" sz="2600" dirty="0">
                <a:solidFill>
                  <a:schemeClr val="bg1"/>
                </a:solidFill>
              </a:rPr>
              <a:t> szenvedtek el drámai többlet-halálozást, mint ahogyan azt sokan várták.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bg1"/>
                </a:solidFill>
              </a:rPr>
              <a:t>A nemzetközi légiforgalom és a határok lezárása több kárt okoz, mint hasznot. (A WHO előre megmondta!)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bg1"/>
                </a:solidFill>
              </a:rPr>
              <a:t>Az iskolák bezárása – különösen Afrikában és Latin Amerikában – életre szóló emberi tőke veszteséget okoz(ott).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bg1"/>
                </a:solidFill>
              </a:rPr>
              <a:t>Kína saját csapdájába esett (zéró tolerancia + saját fejlesztésű vakcina).   A kínai lassulás a világgazdaság egészét is súlyosan érinti 2022-ben, de lehet, hogy 2023-ban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bg1"/>
                </a:solidFill>
              </a:rPr>
              <a:t>Az ellátási láncok megbomlására senki sem számított (munkaerőhiány).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bg1"/>
                </a:solidFill>
              </a:rPr>
              <a:t>Az a tény, hogy a kereslet sok országban eltolódott a szolgáltatásoktól a fogyasztási javak felé, erős inflációs nyomást gyakorol a világgazdaságra.</a:t>
            </a:r>
          </a:p>
        </p:txBody>
      </p:sp>
    </p:spTree>
    <p:extLst>
      <p:ext uri="{BB962C8B-B14F-4D97-AF65-F5344CB8AC3E}">
        <p14:creationId xmlns:p14="http://schemas.microsoft.com/office/powerpoint/2010/main" val="328023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E28D0C-6A80-088F-AF37-0A9CE9CA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Gyors tudományos eredmények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C550BFF-1D1B-BE68-F910-A763809ACA99}"/>
              </a:ext>
            </a:extLst>
          </p:cNvPr>
          <p:cNvSpPr txBox="1"/>
          <p:nvPr/>
        </p:nvSpPr>
        <p:spPr>
          <a:xfrm>
            <a:off x="949911" y="1819922"/>
            <a:ext cx="84781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Az </a:t>
            </a:r>
            <a:r>
              <a:rPr lang="hu-HU" sz="2800" dirty="0" err="1"/>
              <a:t>mRNS</a:t>
            </a:r>
            <a:r>
              <a:rPr lang="hu-HU" sz="2800" dirty="0"/>
              <a:t> típusú vakcinák (pl. Pfizer) viszonylag tartós védelmet biztosítanak 10$/vakcina áron.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Viszonylag megbízható, egyszerű és olcsó Covid-tesztek kaphatók.  Hátrány: egyre kevésbé megbízhatók a hivatalos fertőzöttségi és megbetegedési adatok.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Viszonylag jó eredménnyel lehet kezelni a friss fertőzéseket (</a:t>
            </a:r>
            <a:r>
              <a:rPr lang="hu-HU" sz="2800" dirty="0" err="1"/>
              <a:t>Paxlovid</a:t>
            </a:r>
            <a:r>
              <a:rPr lang="hu-HU" sz="2800" dirty="0"/>
              <a:t>), de ez a tablettás gyógyszer drága.</a:t>
            </a:r>
          </a:p>
        </p:txBody>
      </p:sp>
    </p:spTree>
    <p:extLst>
      <p:ext uri="{BB962C8B-B14F-4D97-AF65-F5344CB8AC3E}">
        <p14:creationId xmlns:p14="http://schemas.microsoft.com/office/powerpoint/2010/main" val="323257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E1DE4B-141F-90EC-EDD0-B905ACC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III. Magyarországi hatások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2FF9E02-1D76-52BC-4CEC-3299327FE7D2}"/>
              </a:ext>
            </a:extLst>
          </p:cNvPr>
          <p:cNvSpPr txBox="1"/>
          <p:nvPr/>
        </p:nvSpPr>
        <p:spPr>
          <a:xfrm>
            <a:off x="861134" y="2503503"/>
            <a:ext cx="10404629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Transzparencia hiánya </a:t>
            </a:r>
            <a:r>
              <a:rPr lang="hu-HU" dirty="0">
                <a:solidFill>
                  <a:schemeClr val="bg1"/>
                </a:solidFill>
                <a:sym typeface="Wingdings" panose="05000000000000000000" pitchFamily="2" charset="2"/>
              </a:rPr>
              <a:t> „mert növeli, ki elfödi a bajt”.  Kommunikációs szempontból működött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  <a:sym typeface="Wingdings" panose="05000000000000000000" pitchFamily="2" charset="2"/>
              </a:rPr>
              <a:t>Soha nem dolgozott a magyar egészségügy olyan keveset, mint 2020-ban és 2021-ben 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  <a:sym typeface="Wingdings" panose="05000000000000000000" pitchFamily="2" charset="2"/>
              </a:rPr>
              <a:t>Itt is: keleti nyitás (kínai és orosz vakcinák)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  <a:sym typeface="Wingdings" panose="05000000000000000000" pitchFamily="2" charset="2"/>
              </a:rPr>
              <a:t>Dilettáns és korrupt közbeszerzések (Sinopharm, teszt anyagok, lélegeztető készülékek)</a:t>
            </a:r>
            <a:endParaRPr lang="hu-HU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A halálozások száma megfelel az ország, illetve az adott  térség fejlettségének.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Szétzilálódott a magyar egészségügy. 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A „</a:t>
            </a:r>
            <a:r>
              <a:rPr lang="hu-HU" dirty="0" err="1">
                <a:solidFill>
                  <a:schemeClr val="bg1"/>
                </a:solidFill>
              </a:rPr>
              <a:t>lockdown</a:t>
            </a:r>
            <a:r>
              <a:rPr lang="hu-HU" dirty="0">
                <a:solidFill>
                  <a:schemeClr val="bg1"/>
                </a:solidFill>
              </a:rPr>
              <a:t>” növekedési vesztesége minimális volt az erőltetett kereslet-gerjesztő fiskális és monetáris politika miatt (GDP: 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bg1"/>
                </a:solidFill>
              </a:rPr>
              <a:t>2017 óta általános munkaerőhiány </a:t>
            </a:r>
            <a:r>
              <a:rPr lang="hu-HU" dirty="0">
                <a:solidFill>
                  <a:schemeClr val="bg1"/>
                </a:solidFill>
                <a:sym typeface="Wingdings" panose="05000000000000000000" pitchFamily="2" charset="2"/>
              </a:rPr>
              <a:t> inflációs spirál.</a:t>
            </a:r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8DE77312-8A97-ECF6-516E-76184C8EB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45909"/>
              </p:ext>
            </p:extLst>
          </p:nvPr>
        </p:nvGraphicFramePr>
        <p:xfrm>
          <a:off x="8133887" y="5269271"/>
          <a:ext cx="1773592" cy="125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62028" imgH="819175" progId="Excel.Sheet.12">
                  <p:embed/>
                </p:oleObj>
              </mc:Choice>
              <mc:Fallback>
                <p:oleObj name="Worksheet" r:id="rId2" imgW="1162028" imgH="819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33887" y="5269271"/>
                        <a:ext cx="1773592" cy="125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5FAE72FA-2DF0-ADEC-2CC4-796A3F3C2CD9}"/>
              </a:ext>
            </a:extLst>
          </p:cNvPr>
          <p:cNvSpPr txBox="1"/>
          <p:nvPr/>
        </p:nvSpPr>
        <p:spPr>
          <a:xfrm>
            <a:off x="6960093" y="5439976"/>
            <a:ext cx="62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GDP</a:t>
            </a:r>
          </a:p>
        </p:txBody>
      </p:sp>
    </p:spTree>
    <p:extLst>
      <p:ext uri="{BB962C8B-B14F-4D97-AF65-F5344CB8AC3E}">
        <p14:creationId xmlns:p14="http://schemas.microsoft.com/office/powerpoint/2010/main" val="10637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9782D8-D413-46FD-A59D-20F4044CFE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hu-HU" dirty="0"/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DBD646-B9ED-891F-7BA1-9BEC65364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4000" dirty="0"/>
              <a:t>2 ½ év tanulságai</a:t>
            </a:r>
          </a:p>
          <a:p>
            <a:pPr marL="0" indent="0">
              <a:buNone/>
            </a:pPr>
            <a:endParaRPr lang="hu-HU" dirty="0"/>
          </a:p>
          <a:p>
            <a:pPr marL="571500" indent="-571500">
              <a:buFont typeface="+mj-lt"/>
              <a:buAutoNum type="romanUcPeriod"/>
            </a:pPr>
            <a:r>
              <a:rPr lang="hu-HU" sz="4000" dirty="0"/>
              <a:t>Az emberiség (</a:t>
            </a:r>
            <a:r>
              <a:rPr lang="hu-HU" sz="4000" i="1" dirty="0"/>
              <a:t>Homo sapiens</a:t>
            </a:r>
            <a:r>
              <a:rPr lang="hu-HU" sz="4000" dirty="0"/>
              <a:t>),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4000" dirty="0"/>
              <a:t>a világgazdaság és</a:t>
            </a:r>
          </a:p>
          <a:p>
            <a:pPr marL="571500" indent="-571500">
              <a:buFont typeface="+mj-lt"/>
              <a:buAutoNum type="romanUcPeriod"/>
            </a:pPr>
            <a:r>
              <a:rPr lang="hu-HU" sz="4000" dirty="0"/>
              <a:t>a magyar gazdaság számára.</a:t>
            </a:r>
          </a:p>
        </p:txBody>
      </p:sp>
    </p:spTree>
    <p:extLst>
      <p:ext uri="{BB962C8B-B14F-4D97-AF65-F5344CB8AC3E}">
        <p14:creationId xmlns:p14="http://schemas.microsoft.com/office/powerpoint/2010/main" val="373899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0B6C25B-DED2-0823-5F8D-8F818837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" y="616998"/>
            <a:ext cx="11795284" cy="54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52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F1D9460-C5A5-F2DD-D0F0-BA5E0F57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655DE26-B743-7B00-2EE4-6675E0488488}"/>
              </a:ext>
            </a:extLst>
          </p:cNvPr>
          <p:cNvSpPr txBox="1"/>
          <p:nvPr/>
        </p:nvSpPr>
        <p:spPr>
          <a:xfrm>
            <a:off x="7013542" y="6202837"/>
            <a:ext cx="242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Forrás: Ferenczi Tamás</a:t>
            </a:r>
          </a:p>
        </p:txBody>
      </p:sp>
    </p:spTree>
    <p:extLst>
      <p:ext uri="{BB962C8B-B14F-4D97-AF65-F5344CB8AC3E}">
        <p14:creationId xmlns:p14="http://schemas.microsoft.com/office/powerpoint/2010/main" val="2282362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24D5AB9-D9F1-EBFA-4222-74697178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388" y="4741948"/>
            <a:ext cx="4503599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Take-home message: A </a:t>
            </a:r>
            <a:r>
              <a:rPr lang="en-US" sz="2800" kern="1200" noProof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pánik</a:t>
            </a:r>
            <a:r>
              <a:rPr lang="en-US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noProof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nem</a:t>
            </a:r>
            <a:r>
              <a:rPr lang="en-US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noProof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segít</a:t>
            </a:r>
            <a:r>
              <a:rPr lang="en-US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u-HU" sz="28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Köszönöm a figyelmet.</a:t>
            </a:r>
            <a:endParaRPr lang="en-US" sz="28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5F1C513-F3AA-FADB-2AC3-5F8A01768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64" r="17446" b="-1"/>
          <a:stretch/>
        </p:blipFill>
        <p:spPr>
          <a:xfrm>
            <a:off x="126655" y="321733"/>
            <a:ext cx="3793472" cy="3107268"/>
          </a:xfrm>
          <a:prstGeom prst="rect">
            <a:avLst/>
          </a:prstGeom>
        </p:spPr>
      </p:pic>
      <p:pic>
        <p:nvPicPr>
          <p:cNvPr id="4098" name="Picture 2" descr="Is wearing gloves an effective defense against COVID-19? | Ohio State  Medical Center">
            <a:extLst>
              <a:ext uri="{FF2B5EF4-FFF2-40B4-BE49-F238E27FC236}">
                <a16:creationId xmlns:a16="http://schemas.microsoft.com/office/drawing/2014/main" id="{FE34329F-F049-8DFC-568B-AC093EC67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" r="1" b="1"/>
          <a:stretch/>
        </p:blipFill>
        <p:spPr bwMode="auto">
          <a:xfrm>
            <a:off x="4102600" y="321733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E7516D7-8397-BCFF-D710-27FF863AD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44" r="3" b="8010"/>
          <a:stretch/>
        </p:blipFill>
        <p:spPr>
          <a:xfrm>
            <a:off x="126655" y="4152230"/>
            <a:ext cx="3794760" cy="201380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3E762E7-338C-6775-4954-F303E1438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22391" b="1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To Tame Coronavirus, Mao-Style Social Control Blankets China - The New York  Times">
            <a:extLst>
              <a:ext uri="{FF2B5EF4-FFF2-40B4-BE49-F238E27FC236}">
                <a16:creationId xmlns:a16="http://schemas.microsoft.com/office/drawing/2014/main" id="{2E91A2C3-C888-16B4-7C51-24869B49D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381"/>
          <a:stretch/>
        </p:blipFill>
        <p:spPr bwMode="auto">
          <a:xfrm>
            <a:off x="4043890" y="2377393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71BBEC5-BE12-DA08-0499-D06C1CB9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1CF3C9F-96D8-42D0-ADAC-40CE8423E225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17F6F99-DDA1-CB7F-41D8-0F5CE00C8716}"/>
              </a:ext>
            </a:extLst>
          </p:cNvPr>
          <p:cNvSpPr txBox="1"/>
          <p:nvPr/>
        </p:nvSpPr>
        <p:spPr>
          <a:xfrm>
            <a:off x="9419208" y="5987018"/>
            <a:ext cx="241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/>
              <a:t>Köszönöm a figyelmet.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A2C7D5-4489-28A8-5255-C83D7683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4654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hu-HU" sz="6000" dirty="0">
                <a:solidFill>
                  <a:schemeClr val="bg1"/>
                </a:solidFill>
              </a:rPr>
              <a:t>I.</a:t>
            </a:r>
            <a:r>
              <a:rPr lang="hu-HU" dirty="0"/>
              <a:t> </a:t>
            </a:r>
            <a:r>
              <a:rPr lang="hu-HU" sz="6000" dirty="0">
                <a:solidFill>
                  <a:schemeClr val="bg1"/>
                </a:solidFill>
              </a:rPr>
              <a:t>Régi és új tanulságok az emberiség számára</a:t>
            </a:r>
          </a:p>
        </p:txBody>
      </p:sp>
    </p:spTree>
    <p:extLst>
      <p:ext uri="{BB962C8B-B14F-4D97-AF65-F5344CB8AC3E}">
        <p14:creationId xmlns:p14="http://schemas.microsoft.com/office/powerpoint/2010/main" val="340438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Viruses live on Earth for 4-500 million years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E7BF-BE73-48FF-A7DF-109D1A164657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68171" y="1525166"/>
            <a:ext cx="51579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virus is a small infectious agent that replicates only inside the living cells of other organisms. Viruses can infect all types of life forms, from animals and plants to microorganisms, including bacteria</a:t>
            </a:r>
            <a:r>
              <a:rPr lang="hu-HU" dirty="0"/>
              <a:t>. </a:t>
            </a:r>
            <a:r>
              <a:rPr lang="en-US" dirty="0"/>
              <a:t>The origins of viruses in the evolutionary history of life are unclear: some may have evolved from plasmids—pieces of DNA that can move between cells—while others may have evolved from bacteria.</a:t>
            </a:r>
            <a:endParaRPr lang="hu-HU" dirty="0"/>
          </a:p>
          <a:p>
            <a:endParaRPr lang="hu-H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Our present knowledge is limited to 5,000 virus species, although there are millions of types. 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SARS viruses and influenza viruses are – in many ways - similar to each other and compete with each other.  But there is a big difference – the existence of „long Covid”.</a:t>
            </a:r>
          </a:p>
        </p:txBody>
      </p:sp>
    </p:spTree>
    <p:extLst>
      <p:ext uri="{BB962C8B-B14F-4D97-AF65-F5344CB8AC3E}">
        <p14:creationId xmlns:p14="http://schemas.microsoft.com/office/powerpoint/2010/main" val="235995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apes to humans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E7BF-BE73-48FF-A7DF-109D1A164657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017439" y="14489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https://www.youtube.com/watch?v=d1D0h3xduvM</a:t>
            </a:r>
            <a:r>
              <a:rPr lang="hu-HU" dirty="0"/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35" y="1810458"/>
            <a:ext cx="8899453" cy="370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0FEE59B-3290-2FA0-33FD-6101B1A31341}"/>
              </a:ext>
            </a:extLst>
          </p:cNvPr>
          <p:cNvSpPr txBox="1"/>
          <p:nvPr/>
        </p:nvSpPr>
        <p:spPr>
          <a:xfrm>
            <a:off x="8078680" y="5733257"/>
            <a:ext cx="32751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Homo sapiens: </a:t>
            </a:r>
            <a:r>
              <a:rPr lang="hu-HU" dirty="0" err="1"/>
              <a:t>max</a:t>
            </a:r>
            <a:r>
              <a:rPr lang="hu-HU" dirty="0"/>
              <a:t>. 200 000 </a:t>
            </a:r>
            <a:r>
              <a:rPr lang="hu-HU" dirty="0" err="1"/>
              <a:t>years</a:t>
            </a:r>
            <a:r>
              <a:rPr lang="hu-HU" dirty="0"/>
              <a:t> in </a:t>
            </a:r>
            <a:r>
              <a:rPr lang="hu-HU" dirty="0" err="1"/>
              <a:t>Africa</a:t>
            </a:r>
            <a:endParaRPr lang="hu-HU" dirty="0"/>
          </a:p>
        </p:txBody>
      </p:sp>
      <p:sp>
        <p:nvSpPr>
          <p:cNvPr id="6" name="Nyíl: felfelé mutató 5">
            <a:extLst>
              <a:ext uri="{FF2B5EF4-FFF2-40B4-BE49-F238E27FC236}">
                <a16:creationId xmlns:a16="http://schemas.microsoft.com/office/drawing/2014/main" id="{C78391FE-CCDA-514F-6F4E-3BE55794E1D3}"/>
              </a:ext>
            </a:extLst>
          </p:cNvPr>
          <p:cNvSpPr/>
          <p:nvPr/>
        </p:nvSpPr>
        <p:spPr>
          <a:xfrm>
            <a:off x="10128448" y="5157192"/>
            <a:ext cx="312718" cy="7215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95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225029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Pandemics (affecting two or more continents):  </a:t>
            </a:r>
            <a:r>
              <a:rPr lang="en-US" noProof="0" dirty="0">
                <a:highlight>
                  <a:srgbClr val="FFFF00"/>
                </a:highlight>
              </a:rPr>
              <a:t>Coronavirus disease 2019 </a:t>
            </a:r>
            <a:r>
              <a:rPr lang="en-US" noProof="0" dirty="0"/>
              <a:t>(short: Covid-19)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3C9F-96D8-42D0-ADAC-40CE8423E225}" type="slidenum">
              <a:rPr lang="hu-HU" smtClean="0"/>
              <a:t>6</a:t>
            </a:fld>
            <a:endParaRPr lang="hu-H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88" y="2492896"/>
            <a:ext cx="4587301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43883" y="2446660"/>
            <a:ext cx="5580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coronavirus was first isolated from humans in the 1960s.  Today, there are 20 thousand known coronavirus species which are potentially harmful for humans. SARS-CoV-2 is just one of those</a:t>
            </a:r>
            <a:r>
              <a:rPr lang="en-US" dirty="0"/>
              <a:t>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FEFB8-B31F-4FAE-867E-D5878FA5560A}"/>
              </a:ext>
            </a:extLst>
          </p:cNvPr>
          <p:cNvSpPr txBox="1"/>
          <p:nvPr/>
        </p:nvSpPr>
        <p:spPr>
          <a:xfrm>
            <a:off x="1684174" y="5013177"/>
            <a:ext cx="3949187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Severe acute respiratory syndrome coronavirus 2 </a:t>
            </a:r>
            <a:r>
              <a:rPr lang="en-US" dirty="0"/>
              <a:t>(SARS-CoV-2), the virus that causes COVID-19.</a:t>
            </a:r>
            <a:r>
              <a:rPr lang="hu-HU" dirty="0"/>
              <a:t> </a:t>
            </a:r>
            <a:r>
              <a:rPr lang="en-US" dirty="0"/>
              <a:t>It was isolated first in China in early 2020.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751EC2A-7A94-4828-AE81-B0C6A9869996}"/>
              </a:ext>
            </a:extLst>
          </p:cNvPr>
          <p:cNvSpPr/>
          <p:nvPr/>
        </p:nvSpPr>
        <p:spPr>
          <a:xfrm>
            <a:off x="5816396" y="5378302"/>
            <a:ext cx="506884" cy="210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05148CB-2383-466C-8462-67573C43D81D}"/>
              </a:ext>
            </a:extLst>
          </p:cNvPr>
          <p:cNvSpPr txBox="1"/>
          <p:nvPr/>
        </p:nvSpPr>
        <p:spPr>
          <a:xfrm>
            <a:off x="2351584" y="2492896"/>
            <a:ext cx="346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12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849837-1059-162E-DC96-8C606704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The channels of </a:t>
            </a:r>
            <a:r>
              <a:rPr lang="en-US" dirty="0"/>
              <a:t>possible transmissions (infection)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48E7562-D25D-B37A-11DC-4C6E2A83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F3C9F-96D8-42D0-ADAC-40CE8423E225}" type="slidenum">
              <a:rPr lang="hu-HU" smtClean="0"/>
              <a:t>7</a:t>
            </a:fld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ECC1EEA-C7F4-2209-E596-C3FA0D4714C8}"/>
              </a:ext>
            </a:extLst>
          </p:cNvPr>
          <p:cNvSpPr txBox="1"/>
          <p:nvPr/>
        </p:nvSpPr>
        <p:spPr>
          <a:xfrm>
            <a:off x="2135559" y="2492897"/>
            <a:ext cx="73289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4800" dirty="0"/>
              <a:t>From animals to humans</a:t>
            </a:r>
          </a:p>
          <a:p>
            <a:pPr marL="342900" indent="-342900">
              <a:buFontTx/>
              <a:buAutoNum type="arabicParenR"/>
            </a:pPr>
            <a:r>
              <a:rPr lang="en-US" sz="4800" dirty="0"/>
              <a:t>From humans to objects, and from objects to humans</a:t>
            </a:r>
          </a:p>
          <a:p>
            <a:pPr marL="342900" indent="-342900">
              <a:buAutoNum type="arabicParenR"/>
            </a:pPr>
            <a:r>
              <a:rPr lang="en-US" sz="4800" dirty="0"/>
              <a:t>From humans to humans</a:t>
            </a:r>
            <a:endParaRPr lang="en-US" sz="4800" dirty="0">
              <a:sym typeface="Wingdings" panose="05000000000000000000" pitchFamily="2" charset="2"/>
            </a:endParaRPr>
          </a:p>
          <a:p>
            <a:endParaRPr lang="hu-HU" sz="3200" dirty="0">
              <a:sym typeface="Wingdings" panose="05000000000000000000" pitchFamily="2" charset="2"/>
            </a:endParaRPr>
          </a:p>
          <a:p>
            <a:pPr marL="342900" indent="-342900">
              <a:buAutoNum type="arabicParenR"/>
            </a:pPr>
            <a:endParaRPr lang="hu-HU" dirty="0"/>
          </a:p>
          <a:p>
            <a:pPr marL="342900" indent="-342900">
              <a:buAutoNum type="arabicParenR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835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Human beings share the environment with animals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629613"/>
              </p:ext>
            </p:extLst>
          </p:nvPr>
        </p:nvGraphicFramePr>
        <p:xfrm>
          <a:off x="1019077" y="2197100"/>
          <a:ext cx="8905973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09077" imgH="2525358" progId="Word.Document.8">
                  <p:embed/>
                </p:oleObj>
              </mc:Choice>
              <mc:Fallback>
                <p:oleObj name="Document" r:id="rId3" imgW="5409077" imgH="2525358" progId="Word.Document.8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077" y="2197100"/>
                        <a:ext cx="8905973" cy="415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54E-B5CE-46E0-B561-A46AA5EAA777}" type="slidenum">
              <a:rPr lang="hu-HU"/>
              <a:pPr/>
              <a:t>8</a:t>
            </a:fld>
            <a:endParaRPr lang="hu-H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295776" y="1773238"/>
            <a:ext cx="5328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Animals </a:t>
            </a:r>
            <a:r>
              <a:rPr lang="en-US" dirty="0">
                <a:latin typeface="Arial" charset="0"/>
                <a:sym typeface="Wingdings" pitchFamily="2" charset="2"/>
              </a:rPr>
              <a:t> Humans</a:t>
            </a:r>
            <a:r>
              <a:rPr lang="hu-HU" dirty="0">
                <a:latin typeface="Arial" charset="0"/>
                <a:sym typeface="Wingdings" pitchFamily="2" charset="2"/>
              </a:rPr>
              <a:t> (latin:</a:t>
            </a:r>
            <a:r>
              <a:rPr lang="hu-HU" i="1" dirty="0" err="1"/>
              <a:t>zoonosis</a:t>
            </a:r>
            <a:r>
              <a:rPr lang="hu-HU" dirty="0"/>
              <a:t>)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8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Risk groups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966-19DB-426B-82E1-74CA625DDF7D}" type="slidenum">
              <a:rPr lang="hu-HU" smtClean="0"/>
              <a:t>9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B936CFB-A3AB-8F2F-8082-DA93C0BA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4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09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872</Words>
  <Application>Microsoft Office PowerPoint</Application>
  <PresentationFormat>Szélesvásznú</PresentationFormat>
  <Paragraphs>85</Paragraphs>
  <Slides>22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Office-téma</vt:lpstr>
      <vt:lpstr>Document</vt:lpstr>
      <vt:lpstr>Worksheet</vt:lpstr>
      <vt:lpstr>Mihályi Péter</vt:lpstr>
      <vt:lpstr>Tartalom</vt:lpstr>
      <vt:lpstr>I. Régi és új tanulságok az emberiség számára</vt:lpstr>
      <vt:lpstr>Viruses live on Earth for 4-500 million years</vt:lpstr>
      <vt:lpstr>From apes to humans</vt:lpstr>
      <vt:lpstr>Pandemics (affecting two or more continents):  Coronavirus disease 2019 (short: Covid-19)</vt:lpstr>
      <vt:lpstr>The channels of possible transmissions (infection)</vt:lpstr>
      <vt:lpstr>Human beings share the environment with animals</vt:lpstr>
      <vt:lpstr>Risk groups</vt:lpstr>
      <vt:lpstr>Why does our immune system weaken with age?</vt:lpstr>
      <vt:lpstr>No. 1. challenge in the fight against SARS-Cov.-2</vt:lpstr>
      <vt:lpstr>Asymptomatic infection</vt:lpstr>
      <vt:lpstr>The Russian invasion of the Ukraine (incl. the massive concentration of 200 thousand Russian soldiers) did not impact on the Covid situation.    Why?  In case of the SARS-Cov.-2 virus, young men have strong immune systems.</vt:lpstr>
      <vt:lpstr>The big disappointment after the mass inoculation campaigns (2022)   Herd immunity is not achievable, multiple reinfection is frequent even after four jabs and/or multiple natural infections.</vt:lpstr>
      <vt:lpstr>No. 2. challenge in the fight against Covid: the virus is changing</vt:lpstr>
      <vt:lpstr>No. 3 challenge: the  risk of Long Covid (≈ 200 identified symptoms)</vt:lpstr>
      <vt:lpstr>II. 2 ½ év tanulságai a világgazdaság számára </vt:lpstr>
      <vt:lpstr>Gyors tudományos eredmények</vt:lpstr>
      <vt:lpstr>III. Magyarországi hatások</vt:lpstr>
      <vt:lpstr>PowerPoint-bemutató</vt:lpstr>
      <vt:lpstr>PowerPoint-bemutató</vt:lpstr>
      <vt:lpstr>Take-home message: A pánik nem segít! Köszönöm a figyelmet.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Mihályi Péter</dc:title>
  <dc:creator>Mihályi Péter</dc:creator>
  <cp:lastModifiedBy>Mihályi Péter</cp:lastModifiedBy>
  <cp:revision>14</cp:revision>
  <dcterms:created xsi:type="dcterms:W3CDTF">2022-08-02T07:28:37Z</dcterms:created>
  <dcterms:modified xsi:type="dcterms:W3CDTF">2022-09-04T17:27:49Z</dcterms:modified>
</cp:coreProperties>
</file>