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sldIdLst>
    <p:sldId id="267" r:id="rId2"/>
    <p:sldId id="426" r:id="rId3"/>
    <p:sldId id="424" r:id="rId4"/>
    <p:sldId id="405" r:id="rId5"/>
    <p:sldId id="435" r:id="rId6"/>
    <p:sldId id="389" r:id="rId7"/>
    <p:sldId id="430" r:id="rId8"/>
    <p:sldId id="433" r:id="rId9"/>
    <p:sldId id="422" r:id="rId10"/>
    <p:sldId id="434" r:id="rId11"/>
    <p:sldId id="427" r:id="rId12"/>
    <p:sldId id="416" r:id="rId13"/>
    <p:sldId id="413" r:id="rId14"/>
    <p:sldId id="419" r:id="rId15"/>
    <p:sldId id="418" r:id="rId16"/>
    <p:sldId id="432" r:id="rId17"/>
    <p:sldId id="421" r:id="rId18"/>
    <p:sldId id="420" r:id="rId19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 varScale="1">
        <p:scale>
          <a:sx n="62" d="100"/>
          <a:sy n="62" d="100"/>
        </p:scale>
        <p:origin x="140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3" d="100"/>
          <a:sy n="33" d="100"/>
        </p:scale>
        <p:origin x="-1162" y="-7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xcel\bankadatok\Hitelint&#233;zetek%20eredm&#233;nye%202019-202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Excel\MNB\abrakeszlet-charts-202209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Excel\MNB\stabilitasi_jelentes-abrai-tablai-2022-maju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557253872677691E-2"/>
          <c:y val="0.10687762693376615"/>
          <c:w val="0.8845733621532601"/>
          <c:h val="0.862274781762425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Munka1!$B$24</c:f>
              <c:strCache>
                <c:ptCount val="1"/>
                <c:pt idx="0">
                  <c:v>2019. I. félév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9.364741184116223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1B-4800-ABAE-070C55DBDB79}"/>
                </c:ext>
              </c:extLst>
            </c:dLbl>
            <c:dLbl>
              <c:idx val="1"/>
              <c:layout>
                <c:manualLayout>
                  <c:x val="-9.3647411841162233E-3"/>
                  <c:y val="2.6722620045584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1B-4800-ABAE-070C55DBDB7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1B-4800-ABAE-070C55DBDB7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1B-4800-ABAE-070C55DBDB7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Munka1!$A$25:$A$29</c:f>
              <c:strCache>
                <c:ptCount val="5"/>
                <c:pt idx="0">
                  <c:v>Kamat-, díj- és jutalékeredmény </c:v>
                </c:pt>
                <c:pt idx="1">
                  <c:v>Működési bevétel</c:v>
                </c:pt>
                <c:pt idx="2">
                  <c:v>Működési költség</c:v>
                </c:pt>
                <c:pt idx="3">
                  <c:v>Értékvesztés és ct-képzés</c:v>
                </c:pt>
                <c:pt idx="4">
                  <c:v>Adózott eredmény</c:v>
                </c:pt>
              </c:strCache>
            </c:strRef>
          </c:cat>
          <c:val>
            <c:numRef>
              <c:f>Munka1!$B$25:$B$29</c:f>
              <c:numCache>
                <c:formatCode>_-* #,##0\ _F_t_-;\-* #,##0\ _F_t_-;_-* "-"??\ _F_t_-;_-@_-</c:formatCode>
                <c:ptCount val="5"/>
                <c:pt idx="0">
                  <c:v>977</c:v>
                </c:pt>
                <c:pt idx="1">
                  <c:v>1062</c:v>
                </c:pt>
                <c:pt idx="2">
                  <c:v>-713</c:v>
                </c:pt>
                <c:pt idx="3">
                  <c:v>2</c:v>
                </c:pt>
                <c:pt idx="4">
                  <c:v>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1B-4800-ABAE-070C55DBDB79}"/>
            </c:ext>
          </c:extLst>
        </c:ser>
        <c:ser>
          <c:idx val="1"/>
          <c:order val="1"/>
          <c:tx>
            <c:strRef>
              <c:f>Munka1!$C$24</c:f>
              <c:strCache>
                <c:ptCount val="1"/>
                <c:pt idx="0">
                  <c:v>2020. I. félév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1"/>
              <c:layout>
                <c:manualLayout>
                  <c:x val="-1.5607901973527034E-2"/>
                  <c:y val="-8.01678601367525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1B-4800-ABAE-070C55DBDB7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Munka1!$A$25:$A$29</c:f>
              <c:strCache>
                <c:ptCount val="5"/>
                <c:pt idx="0">
                  <c:v>Kamat-, díj- és jutalékeredmény </c:v>
                </c:pt>
                <c:pt idx="1">
                  <c:v>Működési bevétel</c:v>
                </c:pt>
                <c:pt idx="2">
                  <c:v>Működési költség</c:v>
                </c:pt>
                <c:pt idx="3">
                  <c:v>Értékvesztés és ct-képzés</c:v>
                </c:pt>
                <c:pt idx="4">
                  <c:v>Adózott eredmény</c:v>
                </c:pt>
              </c:strCache>
            </c:strRef>
          </c:cat>
          <c:val>
            <c:numRef>
              <c:f>Munka1!$C$25:$C$29</c:f>
              <c:numCache>
                <c:formatCode>_-* #,##0\ _F_t_-;\-* #,##0\ _F_t_-;_-* "-"??\ _F_t_-;_-@_-</c:formatCode>
                <c:ptCount val="5"/>
                <c:pt idx="0">
                  <c:v>1095</c:v>
                </c:pt>
                <c:pt idx="1">
                  <c:v>1194</c:v>
                </c:pt>
                <c:pt idx="2">
                  <c:v>-797</c:v>
                </c:pt>
                <c:pt idx="3">
                  <c:v>-251</c:v>
                </c:pt>
                <c:pt idx="4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1B-4800-ABAE-070C55DBDB79}"/>
            </c:ext>
          </c:extLst>
        </c:ser>
        <c:ser>
          <c:idx val="2"/>
          <c:order val="2"/>
          <c:tx>
            <c:strRef>
              <c:f>Munka1!$D$24</c:f>
              <c:strCache>
                <c:ptCount val="1"/>
                <c:pt idx="0">
                  <c:v>2021. I. félév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1.2486321578821626E-2"/>
                  <c:y val="-5.3445240091168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1B-4800-ABAE-070C55DBDB79}"/>
                </c:ext>
              </c:extLst>
            </c:dLbl>
            <c:dLbl>
              <c:idx val="1"/>
              <c:layout>
                <c:manualLayout>
                  <c:x val="-1.2486321578821626E-2"/>
                  <c:y val="-1.6033572027350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1B-4800-ABAE-070C55DBDB7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Munka1!$A$25:$A$29</c:f>
              <c:strCache>
                <c:ptCount val="5"/>
                <c:pt idx="0">
                  <c:v>Kamat-, díj- és jutalékeredmény </c:v>
                </c:pt>
                <c:pt idx="1">
                  <c:v>Működési bevétel</c:v>
                </c:pt>
                <c:pt idx="2">
                  <c:v>Működési költség</c:v>
                </c:pt>
                <c:pt idx="3">
                  <c:v>Értékvesztés és ct-képzés</c:v>
                </c:pt>
                <c:pt idx="4">
                  <c:v>Adózott eredmény</c:v>
                </c:pt>
              </c:strCache>
            </c:strRef>
          </c:cat>
          <c:val>
            <c:numRef>
              <c:f>Munka1!$D$25:$D$29</c:f>
              <c:numCache>
                <c:formatCode>_-* #,##0\ _F_t_-;\-* #,##0\ _F_t_-;_-* "-"??\ _F_t_-;_-@_-</c:formatCode>
                <c:ptCount val="5"/>
                <c:pt idx="0">
                  <c:v>1210</c:v>
                </c:pt>
                <c:pt idx="1">
                  <c:v>1344</c:v>
                </c:pt>
                <c:pt idx="2">
                  <c:v>-829</c:v>
                </c:pt>
                <c:pt idx="3">
                  <c:v>-44</c:v>
                </c:pt>
                <c:pt idx="4">
                  <c:v>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B1B-4800-ABAE-070C55DBDB79}"/>
            </c:ext>
          </c:extLst>
        </c:ser>
        <c:ser>
          <c:idx val="3"/>
          <c:order val="3"/>
          <c:tx>
            <c:strRef>
              <c:f>Munka1!$E$24</c:f>
              <c:strCache>
                <c:ptCount val="1"/>
                <c:pt idx="0">
                  <c:v>2022. I. félév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Munka1!$A$25:$A$29</c:f>
              <c:strCache>
                <c:ptCount val="5"/>
                <c:pt idx="0">
                  <c:v>Kamat-, díj- és jutalékeredmény </c:v>
                </c:pt>
                <c:pt idx="1">
                  <c:v>Működési bevétel</c:v>
                </c:pt>
                <c:pt idx="2">
                  <c:v>Működési költség</c:v>
                </c:pt>
                <c:pt idx="3">
                  <c:v>Értékvesztés és ct-képzés</c:v>
                </c:pt>
                <c:pt idx="4">
                  <c:v>Adózott eredmény</c:v>
                </c:pt>
              </c:strCache>
            </c:strRef>
          </c:cat>
          <c:val>
            <c:numRef>
              <c:f>Munka1!$E$25:$E$29</c:f>
              <c:numCache>
                <c:formatCode>_-* #,##0\ _F_t_-;\-* #,##0\ _F_t_-;_-* "-"??\ _F_t_-;_-@_-</c:formatCode>
                <c:ptCount val="5"/>
                <c:pt idx="0">
                  <c:v>1567</c:v>
                </c:pt>
                <c:pt idx="1">
                  <c:v>1689</c:v>
                </c:pt>
                <c:pt idx="2">
                  <c:v>-1102</c:v>
                </c:pt>
                <c:pt idx="3">
                  <c:v>-284</c:v>
                </c:pt>
                <c:pt idx="4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B1B-4800-ABAE-070C55DBDB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076992"/>
        <c:axId val="125078528"/>
      </c:barChart>
      <c:catAx>
        <c:axId val="125076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high"/>
        <c:crossAx val="125078528"/>
        <c:crosses val="autoZero"/>
        <c:auto val="1"/>
        <c:lblAlgn val="ctr"/>
        <c:lblOffset val="100"/>
        <c:noMultiLvlLbl val="0"/>
      </c:catAx>
      <c:valAx>
        <c:axId val="125078528"/>
        <c:scaling>
          <c:orientation val="minMax"/>
        </c:scaling>
        <c:delete val="0"/>
        <c:axPos val="l"/>
        <c:majorGridlines/>
        <c:numFmt formatCode="_-* #,##0\ _F_t_-;\-* #,##0\ _F_t_-;_-* &quot;-&quot;??\ _F_t_-;_-@_-" sourceLinked="1"/>
        <c:majorTickMark val="out"/>
        <c:minorTickMark val="none"/>
        <c:tickLblPos val="nextTo"/>
        <c:crossAx val="125076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918943955534967"/>
          <c:y val="0.64694295940928093"/>
          <c:w val="0.19433997220935617"/>
          <c:h val="0.2945513270608061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57638888888928E-2"/>
          <c:y val="5.5891851851851991E-2"/>
          <c:w val="0.86748472222222217"/>
          <c:h val="0.628860185433189"/>
        </c:manualLayout>
      </c:layout>
      <c:lineChart>
        <c:grouping val="standard"/>
        <c:varyColors val="0"/>
        <c:ser>
          <c:idx val="0"/>
          <c:order val="0"/>
          <c:tx>
            <c:strRef>
              <c:f>'5_ábra_chart'!$F$9</c:f>
              <c:strCache>
                <c:ptCount val="1"/>
                <c:pt idx="0">
                  <c:v>Forintkamatok &lt; 1 M euro</c:v>
                </c:pt>
              </c:strCache>
            </c:strRef>
          </c:tx>
          <c:spPr>
            <a:ln w="254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'5_ábra_chart'!$E$10:$E$51</c:f>
              <c:strCache>
                <c:ptCount val="42"/>
                <c:pt idx="0">
                  <c:v>2012. I.</c:v>
                </c:pt>
                <c:pt idx="1">
                  <c:v>II.</c:v>
                </c:pt>
                <c:pt idx="2">
                  <c:v>III.</c:v>
                </c:pt>
                <c:pt idx="3">
                  <c:v>IV.</c:v>
                </c:pt>
                <c:pt idx="4">
                  <c:v>2013. I.</c:v>
                </c:pt>
                <c:pt idx="5">
                  <c:v>II.</c:v>
                </c:pt>
                <c:pt idx="6">
                  <c:v>III.</c:v>
                </c:pt>
                <c:pt idx="7">
                  <c:v>IV.</c:v>
                </c:pt>
                <c:pt idx="8">
                  <c:v>2014. I.</c:v>
                </c:pt>
                <c:pt idx="9">
                  <c:v>II.</c:v>
                </c:pt>
                <c:pt idx="10">
                  <c:v>III.</c:v>
                </c:pt>
                <c:pt idx="11">
                  <c:v>IV.</c:v>
                </c:pt>
                <c:pt idx="12">
                  <c:v>2015. I.</c:v>
                </c:pt>
                <c:pt idx="13">
                  <c:v>II.</c:v>
                </c:pt>
                <c:pt idx="14">
                  <c:v>III.</c:v>
                </c:pt>
                <c:pt idx="15">
                  <c:v>IV.</c:v>
                </c:pt>
                <c:pt idx="16">
                  <c:v>2016. I.</c:v>
                </c:pt>
                <c:pt idx="17">
                  <c:v>II.</c:v>
                </c:pt>
                <c:pt idx="18">
                  <c:v>III.</c:v>
                </c:pt>
                <c:pt idx="19">
                  <c:v>IV.</c:v>
                </c:pt>
                <c:pt idx="20">
                  <c:v>2017. I.</c:v>
                </c:pt>
                <c:pt idx="21">
                  <c:v>II.</c:v>
                </c:pt>
                <c:pt idx="22">
                  <c:v>III.</c:v>
                </c:pt>
                <c:pt idx="23">
                  <c:v>IV.</c:v>
                </c:pt>
                <c:pt idx="24">
                  <c:v>2018. I.</c:v>
                </c:pt>
                <c:pt idx="25">
                  <c:v>II.</c:v>
                </c:pt>
                <c:pt idx="26">
                  <c:v>III.</c:v>
                </c:pt>
                <c:pt idx="27">
                  <c:v>IV.</c:v>
                </c:pt>
                <c:pt idx="28">
                  <c:v>2019. I. </c:v>
                </c:pt>
                <c:pt idx="29">
                  <c:v>II.</c:v>
                </c:pt>
                <c:pt idx="30">
                  <c:v>III.</c:v>
                </c:pt>
                <c:pt idx="31">
                  <c:v>IV.</c:v>
                </c:pt>
                <c:pt idx="32">
                  <c:v>2020. I.</c:v>
                </c:pt>
                <c:pt idx="33">
                  <c:v>II.</c:v>
                </c:pt>
                <c:pt idx="34">
                  <c:v>III.</c:v>
                </c:pt>
                <c:pt idx="35">
                  <c:v>IV.</c:v>
                </c:pt>
                <c:pt idx="36">
                  <c:v>2021. I.</c:v>
                </c:pt>
                <c:pt idx="37">
                  <c:v>II.</c:v>
                </c:pt>
                <c:pt idx="38">
                  <c:v>III.</c:v>
                </c:pt>
                <c:pt idx="39">
                  <c:v>IV.</c:v>
                </c:pt>
                <c:pt idx="40">
                  <c:v>2022. I.</c:v>
                </c:pt>
                <c:pt idx="41">
                  <c:v>II.</c:v>
                </c:pt>
              </c:strCache>
            </c:strRef>
          </c:cat>
          <c:val>
            <c:numRef>
              <c:f>'5_ábra_chart'!$F$10:$F$51</c:f>
              <c:numCache>
                <c:formatCode>0.00</c:formatCode>
                <c:ptCount val="42"/>
                <c:pt idx="0">
                  <c:v>10.505910483025009</c:v>
                </c:pt>
                <c:pt idx="1">
                  <c:v>10.468065655512206</c:v>
                </c:pt>
                <c:pt idx="2">
                  <c:v>10.327523491270748</c:v>
                </c:pt>
                <c:pt idx="3">
                  <c:v>9.5033272219459235</c:v>
                </c:pt>
                <c:pt idx="4">
                  <c:v>8.6220437813074682</c:v>
                </c:pt>
                <c:pt idx="5">
                  <c:v>7.840908630096366</c:v>
                </c:pt>
                <c:pt idx="6">
                  <c:v>6.9233200542227724</c:v>
                </c:pt>
                <c:pt idx="7">
                  <c:v>6.2115422935071489</c:v>
                </c:pt>
                <c:pt idx="8">
                  <c:v>5.4620224951258729</c:v>
                </c:pt>
                <c:pt idx="9">
                  <c:v>5.1342513137244152</c:v>
                </c:pt>
                <c:pt idx="10">
                  <c:v>4.8992609656757384</c:v>
                </c:pt>
                <c:pt idx="11">
                  <c:v>4.8706560693773637</c:v>
                </c:pt>
                <c:pt idx="12">
                  <c:v>5.3384308743622295</c:v>
                </c:pt>
                <c:pt idx="13">
                  <c:v>4.8797913047452015</c:v>
                </c:pt>
                <c:pt idx="14">
                  <c:v>4.4133432783541258</c:v>
                </c:pt>
                <c:pt idx="15">
                  <c:v>4.3610231066324463</c:v>
                </c:pt>
                <c:pt idx="16">
                  <c:v>4.829734469764154</c:v>
                </c:pt>
                <c:pt idx="17">
                  <c:v>4.5345499008953052</c:v>
                </c:pt>
                <c:pt idx="18">
                  <c:v>4.1112224615337434</c:v>
                </c:pt>
                <c:pt idx="19">
                  <c:v>3.8027788110784235</c:v>
                </c:pt>
                <c:pt idx="20">
                  <c:v>3.5353954813740427</c:v>
                </c:pt>
                <c:pt idx="21">
                  <c:v>3.4222935053107837</c:v>
                </c:pt>
                <c:pt idx="22">
                  <c:v>3.3693077176595811</c:v>
                </c:pt>
                <c:pt idx="23">
                  <c:v>3.0395293201510789</c:v>
                </c:pt>
                <c:pt idx="24">
                  <c:v>3.1055872971678671</c:v>
                </c:pt>
                <c:pt idx="25">
                  <c:v>3.1191434669191787</c:v>
                </c:pt>
                <c:pt idx="26">
                  <c:v>3.1089233310011672</c:v>
                </c:pt>
                <c:pt idx="27">
                  <c:v>3.0054846636426262</c:v>
                </c:pt>
                <c:pt idx="28">
                  <c:v>2.9228868080936437</c:v>
                </c:pt>
                <c:pt idx="29">
                  <c:v>3.1437012031185456</c:v>
                </c:pt>
                <c:pt idx="30">
                  <c:v>2.9110651347598098</c:v>
                </c:pt>
                <c:pt idx="31">
                  <c:v>2.9152183356693167</c:v>
                </c:pt>
                <c:pt idx="32">
                  <c:v>2.9907082660708673</c:v>
                </c:pt>
                <c:pt idx="33">
                  <c:v>3.0822075991986138</c:v>
                </c:pt>
                <c:pt idx="34">
                  <c:v>2.790788567447489</c:v>
                </c:pt>
                <c:pt idx="35">
                  <c:v>2.6400639769106071</c:v>
                </c:pt>
                <c:pt idx="36">
                  <c:v>2.9245354254980627</c:v>
                </c:pt>
                <c:pt idx="37">
                  <c:v>3.0315581384941064</c:v>
                </c:pt>
                <c:pt idx="38">
                  <c:v>3.4281584964391567</c:v>
                </c:pt>
                <c:pt idx="39">
                  <c:v>4.7198810004827907</c:v>
                </c:pt>
                <c:pt idx="40">
                  <c:v>6.9006484318641288</c:v>
                </c:pt>
                <c:pt idx="41">
                  <c:v>8.6261613681188116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8B-4580-97AB-D1E549FF2096}"/>
            </c:ext>
          </c:extLst>
        </c:ser>
        <c:ser>
          <c:idx val="1"/>
          <c:order val="1"/>
          <c:tx>
            <c:strRef>
              <c:f>'5_ábra_chart'!$G$9</c:f>
              <c:strCache>
                <c:ptCount val="1"/>
                <c:pt idx="0">
                  <c:v>Forintkamatok &gt; 1 M euro</c:v>
                </c:pt>
              </c:strCache>
            </c:strRef>
          </c:tx>
          <c:spPr>
            <a:ln w="25400"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strRef>
              <c:f>'5_ábra_chart'!$E$10:$E$51</c:f>
              <c:strCache>
                <c:ptCount val="42"/>
                <c:pt idx="0">
                  <c:v>2012. I.</c:v>
                </c:pt>
                <c:pt idx="1">
                  <c:v>II.</c:v>
                </c:pt>
                <c:pt idx="2">
                  <c:v>III.</c:v>
                </c:pt>
                <c:pt idx="3">
                  <c:v>IV.</c:v>
                </c:pt>
                <c:pt idx="4">
                  <c:v>2013. I.</c:v>
                </c:pt>
                <c:pt idx="5">
                  <c:v>II.</c:v>
                </c:pt>
                <c:pt idx="6">
                  <c:v>III.</c:v>
                </c:pt>
                <c:pt idx="7">
                  <c:v>IV.</c:v>
                </c:pt>
                <c:pt idx="8">
                  <c:v>2014. I.</c:v>
                </c:pt>
                <c:pt idx="9">
                  <c:v>II.</c:v>
                </c:pt>
                <c:pt idx="10">
                  <c:v>III.</c:v>
                </c:pt>
                <c:pt idx="11">
                  <c:v>IV.</c:v>
                </c:pt>
                <c:pt idx="12">
                  <c:v>2015. I.</c:v>
                </c:pt>
                <c:pt idx="13">
                  <c:v>II.</c:v>
                </c:pt>
                <c:pt idx="14">
                  <c:v>III.</c:v>
                </c:pt>
                <c:pt idx="15">
                  <c:v>IV.</c:v>
                </c:pt>
                <c:pt idx="16">
                  <c:v>2016. I.</c:v>
                </c:pt>
                <c:pt idx="17">
                  <c:v>II.</c:v>
                </c:pt>
                <c:pt idx="18">
                  <c:v>III.</c:v>
                </c:pt>
                <c:pt idx="19">
                  <c:v>IV.</c:v>
                </c:pt>
                <c:pt idx="20">
                  <c:v>2017. I.</c:v>
                </c:pt>
                <c:pt idx="21">
                  <c:v>II.</c:v>
                </c:pt>
                <c:pt idx="22">
                  <c:v>III.</c:v>
                </c:pt>
                <c:pt idx="23">
                  <c:v>IV.</c:v>
                </c:pt>
                <c:pt idx="24">
                  <c:v>2018. I.</c:v>
                </c:pt>
                <c:pt idx="25">
                  <c:v>II.</c:v>
                </c:pt>
                <c:pt idx="26">
                  <c:v>III.</c:v>
                </c:pt>
                <c:pt idx="27">
                  <c:v>IV.</c:v>
                </c:pt>
                <c:pt idx="28">
                  <c:v>2019. I. </c:v>
                </c:pt>
                <c:pt idx="29">
                  <c:v>II.</c:v>
                </c:pt>
                <c:pt idx="30">
                  <c:v>III.</c:v>
                </c:pt>
                <c:pt idx="31">
                  <c:v>IV.</c:v>
                </c:pt>
                <c:pt idx="32">
                  <c:v>2020. I.</c:v>
                </c:pt>
                <c:pt idx="33">
                  <c:v>II.</c:v>
                </c:pt>
                <c:pt idx="34">
                  <c:v>III.</c:v>
                </c:pt>
                <c:pt idx="35">
                  <c:v>IV.</c:v>
                </c:pt>
                <c:pt idx="36">
                  <c:v>2021. I.</c:v>
                </c:pt>
                <c:pt idx="37">
                  <c:v>II.</c:v>
                </c:pt>
                <c:pt idx="38">
                  <c:v>III.</c:v>
                </c:pt>
                <c:pt idx="39">
                  <c:v>IV.</c:v>
                </c:pt>
                <c:pt idx="40">
                  <c:v>2022. I.</c:v>
                </c:pt>
                <c:pt idx="41">
                  <c:v>II.</c:v>
                </c:pt>
              </c:strCache>
            </c:strRef>
          </c:cat>
          <c:val>
            <c:numRef>
              <c:f>'5_ábra_chart'!$G$10:$G$51</c:f>
              <c:numCache>
                <c:formatCode>0.00</c:formatCode>
                <c:ptCount val="42"/>
                <c:pt idx="0">
                  <c:v>8.9887542337781507</c:v>
                </c:pt>
                <c:pt idx="1">
                  <c:v>9.2607469599922894</c:v>
                </c:pt>
                <c:pt idx="2">
                  <c:v>9.3541832853898228</c:v>
                </c:pt>
                <c:pt idx="3">
                  <c:v>8.1135080253944611</c:v>
                </c:pt>
                <c:pt idx="4">
                  <c:v>7.3203395187088818</c:v>
                </c:pt>
                <c:pt idx="5">
                  <c:v>6.2723082301207453</c:v>
                </c:pt>
                <c:pt idx="6">
                  <c:v>5.4730600413757564</c:v>
                </c:pt>
                <c:pt idx="7">
                  <c:v>4.8593318080231294</c:v>
                </c:pt>
                <c:pt idx="8">
                  <c:v>4.85945459740927</c:v>
                </c:pt>
                <c:pt idx="9">
                  <c:v>4.1853233543132591</c:v>
                </c:pt>
                <c:pt idx="10">
                  <c:v>3.8108272503242029</c:v>
                </c:pt>
                <c:pt idx="11">
                  <c:v>3.5612561942438541</c:v>
                </c:pt>
                <c:pt idx="12">
                  <c:v>3.2968007924598908</c:v>
                </c:pt>
                <c:pt idx="13">
                  <c:v>3.1483237661942289</c:v>
                </c:pt>
                <c:pt idx="14">
                  <c:v>2.7634873676320439</c:v>
                </c:pt>
                <c:pt idx="15">
                  <c:v>2.9930530203915553</c:v>
                </c:pt>
                <c:pt idx="16">
                  <c:v>2.6563357181579415</c:v>
                </c:pt>
                <c:pt idx="17" formatCode="0.0">
                  <c:v>2.9454952458588024</c:v>
                </c:pt>
                <c:pt idx="18">
                  <c:v>2.8683687783203502</c:v>
                </c:pt>
                <c:pt idx="19">
                  <c:v>2.4594896718126447</c:v>
                </c:pt>
                <c:pt idx="20">
                  <c:v>1.9774538181190573</c:v>
                </c:pt>
                <c:pt idx="21">
                  <c:v>2.2205900625109494</c:v>
                </c:pt>
                <c:pt idx="22">
                  <c:v>2.1879365935647446</c:v>
                </c:pt>
                <c:pt idx="23">
                  <c:v>1.2738002347626898</c:v>
                </c:pt>
                <c:pt idx="24">
                  <c:v>1.144929947754642</c:v>
                </c:pt>
                <c:pt idx="25">
                  <c:v>2.0627844187981381</c:v>
                </c:pt>
                <c:pt idx="26">
                  <c:v>1.8897839962266501</c:v>
                </c:pt>
                <c:pt idx="27">
                  <c:v>1.8364677461241508</c:v>
                </c:pt>
                <c:pt idx="28">
                  <c:v>1.8084211111919739</c:v>
                </c:pt>
                <c:pt idx="29">
                  <c:v>1.7247943904267418</c:v>
                </c:pt>
                <c:pt idx="30">
                  <c:v>1.6777741293203741</c:v>
                </c:pt>
                <c:pt idx="31">
                  <c:v>2.0750199162828578</c:v>
                </c:pt>
                <c:pt idx="32">
                  <c:v>1.4172048819563858</c:v>
                </c:pt>
                <c:pt idx="33">
                  <c:v>2.11056738700402</c:v>
                </c:pt>
                <c:pt idx="34">
                  <c:v>1.811867575753568</c:v>
                </c:pt>
                <c:pt idx="35">
                  <c:v>1.9659956253945894</c:v>
                </c:pt>
                <c:pt idx="36">
                  <c:v>2.0851321365371041</c:v>
                </c:pt>
                <c:pt idx="37">
                  <c:v>2.1736573215627821</c:v>
                </c:pt>
                <c:pt idx="38">
                  <c:v>2.9255428244826467</c:v>
                </c:pt>
                <c:pt idx="39" formatCode="0.0">
                  <c:v>4.2654972219878644</c:v>
                </c:pt>
                <c:pt idx="40">
                  <c:v>6.4836983016574434</c:v>
                </c:pt>
                <c:pt idx="41" formatCode="0.0">
                  <c:v>8.5192003447243945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8B-4580-97AB-D1E549FF2096}"/>
            </c:ext>
          </c:extLst>
        </c:ser>
        <c:ser>
          <c:idx val="2"/>
          <c:order val="2"/>
          <c:tx>
            <c:strRef>
              <c:f>'5_ábra_chart'!$H$9</c:f>
              <c:strCache>
                <c:ptCount val="1"/>
                <c:pt idx="0">
                  <c:v>Eurokamatok &lt; 1 M euro</c:v>
                </c:pt>
              </c:strCache>
            </c:strRef>
          </c:tx>
          <c:spPr>
            <a:ln w="25400">
              <a:solidFill>
                <a:srgbClr val="0C2148"/>
              </a:solidFill>
              <a:prstDash val="solid"/>
            </a:ln>
          </c:spPr>
          <c:marker>
            <c:symbol val="none"/>
          </c:marker>
          <c:cat>
            <c:strRef>
              <c:f>'5_ábra_chart'!$E$10:$E$51</c:f>
              <c:strCache>
                <c:ptCount val="42"/>
                <c:pt idx="0">
                  <c:v>2012. I.</c:v>
                </c:pt>
                <c:pt idx="1">
                  <c:v>II.</c:v>
                </c:pt>
                <c:pt idx="2">
                  <c:v>III.</c:v>
                </c:pt>
                <c:pt idx="3">
                  <c:v>IV.</c:v>
                </c:pt>
                <c:pt idx="4">
                  <c:v>2013. I.</c:v>
                </c:pt>
                <c:pt idx="5">
                  <c:v>II.</c:v>
                </c:pt>
                <c:pt idx="6">
                  <c:v>III.</c:v>
                </c:pt>
                <c:pt idx="7">
                  <c:v>IV.</c:v>
                </c:pt>
                <c:pt idx="8">
                  <c:v>2014. I.</c:v>
                </c:pt>
                <c:pt idx="9">
                  <c:v>II.</c:v>
                </c:pt>
                <c:pt idx="10">
                  <c:v>III.</c:v>
                </c:pt>
                <c:pt idx="11">
                  <c:v>IV.</c:v>
                </c:pt>
                <c:pt idx="12">
                  <c:v>2015. I.</c:v>
                </c:pt>
                <c:pt idx="13">
                  <c:v>II.</c:v>
                </c:pt>
                <c:pt idx="14">
                  <c:v>III.</c:v>
                </c:pt>
                <c:pt idx="15">
                  <c:v>IV.</c:v>
                </c:pt>
                <c:pt idx="16">
                  <c:v>2016. I.</c:v>
                </c:pt>
                <c:pt idx="17">
                  <c:v>II.</c:v>
                </c:pt>
                <c:pt idx="18">
                  <c:v>III.</c:v>
                </c:pt>
                <c:pt idx="19">
                  <c:v>IV.</c:v>
                </c:pt>
                <c:pt idx="20">
                  <c:v>2017. I.</c:v>
                </c:pt>
                <c:pt idx="21">
                  <c:v>II.</c:v>
                </c:pt>
                <c:pt idx="22">
                  <c:v>III.</c:v>
                </c:pt>
                <c:pt idx="23">
                  <c:v>IV.</c:v>
                </c:pt>
                <c:pt idx="24">
                  <c:v>2018. I.</c:v>
                </c:pt>
                <c:pt idx="25">
                  <c:v>II.</c:v>
                </c:pt>
                <c:pt idx="26">
                  <c:v>III.</c:v>
                </c:pt>
                <c:pt idx="27">
                  <c:v>IV.</c:v>
                </c:pt>
                <c:pt idx="28">
                  <c:v>2019. I. </c:v>
                </c:pt>
                <c:pt idx="29">
                  <c:v>II.</c:v>
                </c:pt>
                <c:pt idx="30">
                  <c:v>III.</c:v>
                </c:pt>
                <c:pt idx="31">
                  <c:v>IV.</c:v>
                </c:pt>
                <c:pt idx="32">
                  <c:v>2020. I.</c:v>
                </c:pt>
                <c:pt idx="33">
                  <c:v>II.</c:v>
                </c:pt>
                <c:pt idx="34">
                  <c:v>III.</c:v>
                </c:pt>
                <c:pt idx="35">
                  <c:v>IV.</c:v>
                </c:pt>
                <c:pt idx="36">
                  <c:v>2021. I.</c:v>
                </c:pt>
                <c:pt idx="37">
                  <c:v>II.</c:v>
                </c:pt>
                <c:pt idx="38">
                  <c:v>III.</c:v>
                </c:pt>
                <c:pt idx="39">
                  <c:v>IV.</c:v>
                </c:pt>
                <c:pt idx="40">
                  <c:v>2022. I.</c:v>
                </c:pt>
                <c:pt idx="41">
                  <c:v>II.</c:v>
                </c:pt>
              </c:strCache>
            </c:strRef>
          </c:cat>
          <c:val>
            <c:numRef>
              <c:f>'5_ábra_chart'!$H$10:$H$51</c:f>
              <c:numCache>
                <c:formatCode>0.00</c:formatCode>
                <c:ptCount val="42"/>
                <c:pt idx="0">
                  <c:v>4.1537073061794265</c:v>
                </c:pt>
                <c:pt idx="1">
                  <c:v>3.9832742720006356</c:v>
                </c:pt>
                <c:pt idx="2">
                  <c:v>3.6133149346244271</c:v>
                </c:pt>
                <c:pt idx="3">
                  <c:v>3.5075148842142871</c:v>
                </c:pt>
                <c:pt idx="4">
                  <c:v>3.6558942413975775</c:v>
                </c:pt>
                <c:pt idx="5">
                  <c:v>3.5816940702186653</c:v>
                </c:pt>
                <c:pt idx="6">
                  <c:v>3.4825384546655247</c:v>
                </c:pt>
                <c:pt idx="7">
                  <c:v>3.6743763711705002</c:v>
                </c:pt>
                <c:pt idx="8">
                  <c:v>4.1625490221148995</c:v>
                </c:pt>
                <c:pt idx="9">
                  <c:v>4.5187261072514495</c:v>
                </c:pt>
                <c:pt idx="10">
                  <c:v>4.1353953654620126</c:v>
                </c:pt>
                <c:pt idx="11">
                  <c:v>3.8302086881728168</c:v>
                </c:pt>
                <c:pt idx="12">
                  <c:v>4.3261692749004359</c:v>
                </c:pt>
                <c:pt idx="13">
                  <c:v>3.8978985687373515</c:v>
                </c:pt>
                <c:pt idx="14">
                  <c:v>3.4134245684803419</c:v>
                </c:pt>
                <c:pt idx="15">
                  <c:v>3.2771770618788212</c:v>
                </c:pt>
                <c:pt idx="16">
                  <c:v>3.6632814100421602</c:v>
                </c:pt>
                <c:pt idx="17">
                  <c:v>3.2854194829946057</c:v>
                </c:pt>
                <c:pt idx="18">
                  <c:v>3.3331890092941725</c:v>
                </c:pt>
                <c:pt idx="19">
                  <c:v>3.5300523161251389</c:v>
                </c:pt>
                <c:pt idx="20">
                  <c:v>3.3617194966909403</c:v>
                </c:pt>
                <c:pt idx="21">
                  <c:v>2.8794054827505771</c:v>
                </c:pt>
                <c:pt idx="22">
                  <c:v>2.9215714671744686</c:v>
                </c:pt>
                <c:pt idx="23">
                  <c:v>2.9108570081329201</c:v>
                </c:pt>
                <c:pt idx="24">
                  <c:v>2.8368794871113656</c:v>
                </c:pt>
                <c:pt idx="25">
                  <c:v>2.6750680615774631</c:v>
                </c:pt>
                <c:pt idx="26">
                  <c:v>2.1075873055977214</c:v>
                </c:pt>
                <c:pt idx="27">
                  <c:v>2.0346442250829542</c:v>
                </c:pt>
                <c:pt idx="28">
                  <c:v>2.1029315836050393</c:v>
                </c:pt>
                <c:pt idx="29">
                  <c:v>2.1598752590600117</c:v>
                </c:pt>
                <c:pt idx="30">
                  <c:v>2.1187080699042595</c:v>
                </c:pt>
                <c:pt idx="31">
                  <c:v>2.1346236280714201</c:v>
                </c:pt>
                <c:pt idx="32">
                  <c:v>2.1536006930615761</c:v>
                </c:pt>
                <c:pt idx="33">
                  <c:v>1.8563581996801881</c:v>
                </c:pt>
                <c:pt idx="34">
                  <c:v>1.784058447353978</c:v>
                </c:pt>
                <c:pt idx="35">
                  <c:v>1.6145975567165716</c:v>
                </c:pt>
                <c:pt idx="36">
                  <c:v>1.7599307770801742</c:v>
                </c:pt>
                <c:pt idx="37">
                  <c:v>1.6121980299339798</c:v>
                </c:pt>
                <c:pt idx="38">
                  <c:v>1.9229165392984271</c:v>
                </c:pt>
                <c:pt idx="39">
                  <c:v>1.9038429377220001</c:v>
                </c:pt>
                <c:pt idx="40">
                  <c:v>1.9916301953249478</c:v>
                </c:pt>
                <c:pt idx="41">
                  <c:v>1.8968784990148482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38B-4580-97AB-D1E549FF2096}"/>
            </c:ext>
          </c:extLst>
        </c:ser>
        <c:ser>
          <c:idx val="3"/>
          <c:order val="3"/>
          <c:tx>
            <c:strRef>
              <c:f>'5_ábra_chart'!$I$9</c:f>
              <c:strCache>
                <c:ptCount val="1"/>
                <c:pt idx="0">
                  <c:v>Eurokamatok &gt; 1 M euro</c:v>
                </c:pt>
              </c:strCache>
            </c:strRef>
          </c:tx>
          <c:spPr>
            <a:ln w="25400">
              <a:solidFill>
                <a:schemeClr val="tx2"/>
              </a:solidFill>
              <a:prstDash val="sysDash"/>
            </a:ln>
          </c:spPr>
          <c:marker>
            <c:symbol val="none"/>
          </c:marker>
          <c:cat>
            <c:strRef>
              <c:f>'5_ábra_chart'!$E$10:$E$51</c:f>
              <c:strCache>
                <c:ptCount val="42"/>
                <c:pt idx="0">
                  <c:v>2012. I.</c:v>
                </c:pt>
                <c:pt idx="1">
                  <c:v>II.</c:v>
                </c:pt>
                <c:pt idx="2">
                  <c:v>III.</c:v>
                </c:pt>
                <c:pt idx="3">
                  <c:v>IV.</c:v>
                </c:pt>
                <c:pt idx="4">
                  <c:v>2013. I.</c:v>
                </c:pt>
                <c:pt idx="5">
                  <c:v>II.</c:v>
                </c:pt>
                <c:pt idx="6">
                  <c:v>III.</c:v>
                </c:pt>
                <c:pt idx="7">
                  <c:v>IV.</c:v>
                </c:pt>
                <c:pt idx="8">
                  <c:v>2014. I.</c:v>
                </c:pt>
                <c:pt idx="9">
                  <c:v>II.</c:v>
                </c:pt>
                <c:pt idx="10">
                  <c:v>III.</c:v>
                </c:pt>
                <c:pt idx="11">
                  <c:v>IV.</c:v>
                </c:pt>
                <c:pt idx="12">
                  <c:v>2015. I.</c:v>
                </c:pt>
                <c:pt idx="13">
                  <c:v>II.</c:v>
                </c:pt>
                <c:pt idx="14">
                  <c:v>III.</c:v>
                </c:pt>
                <c:pt idx="15">
                  <c:v>IV.</c:v>
                </c:pt>
                <c:pt idx="16">
                  <c:v>2016. I.</c:v>
                </c:pt>
                <c:pt idx="17">
                  <c:v>II.</c:v>
                </c:pt>
                <c:pt idx="18">
                  <c:v>III.</c:v>
                </c:pt>
                <c:pt idx="19">
                  <c:v>IV.</c:v>
                </c:pt>
                <c:pt idx="20">
                  <c:v>2017. I.</c:v>
                </c:pt>
                <c:pt idx="21">
                  <c:v>II.</c:v>
                </c:pt>
                <c:pt idx="22">
                  <c:v>III.</c:v>
                </c:pt>
                <c:pt idx="23">
                  <c:v>IV.</c:v>
                </c:pt>
                <c:pt idx="24">
                  <c:v>2018. I.</c:v>
                </c:pt>
                <c:pt idx="25">
                  <c:v>II.</c:v>
                </c:pt>
                <c:pt idx="26">
                  <c:v>III.</c:v>
                </c:pt>
                <c:pt idx="27">
                  <c:v>IV.</c:v>
                </c:pt>
                <c:pt idx="28">
                  <c:v>2019. I. </c:v>
                </c:pt>
                <c:pt idx="29">
                  <c:v>II.</c:v>
                </c:pt>
                <c:pt idx="30">
                  <c:v>III.</c:v>
                </c:pt>
                <c:pt idx="31">
                  <c:v>IV.</c:v>
                </c:pt>
                <c:pt idx="32">
                  <c:v>2020. I.</c:v>
                </c:pt>
                <c:pt idx="33">
                  <c:v>II.</c:v>
                </c:pt>
                <c:pt idx="34">
                  <c:v>III.</c:v>
                </c:pt>
                <c:pt idx="35">
                  <c:v>IV.</c:v>
                </c:pt>
                <c:pt idx="36">
                  <c:v>2021. I.</c:v>
                </c:pt>
                <c:pt idx="37">
                  <c:v>II.</c:v>
                </c:pt>
                <c:pt idx="38">
                  <c:v>III.</c:v>
                </c:pt>
                <c:pt idx="39">
                  <c:v>IV.</c:v>
                </c:pt>
                <c:pt idx="40">
                  <c:v>2022. I.</c:v>
                </c:pt>
                <c:pt idx="41">
                  <c:v>II.</c:v>
                </c:pt>
              </c:strCache>
            </c:strRef>
          </c:cat>
          <c:val>
            <c:numRef>
              <c:f>'5_ábra_chart'!$I$10:$I$51</c:f>
              <c:numCache>
                <c:formatCode>0.00</c:formatCode>
                <c:ptCount val="42"/>
                <c:pt idx="0">
                  <c:v>4.0036862622698619</c:v>
                </c:pt>
                <c:pt idx="1">
                  <c:v>3.6636904206777632</c:v>
                </c:pt>
                <c:pt idx="2">
                  <c:v>3.4535175665358975</c:v>
                </c:pt>
                <c:pt idx="3">
                  <c:v>2.6372704161235068</c:v>
                </c:pt>
                <c:pt idx="4">
                  <c:v>2.4500337330178779</c:v>
                </c:pt>
                <c:pt idx="5">
                  <c:v>2.9615743170444881</c:v>
                </c:pt>
                <c:pt idx="6">
                  <c:v>2.8387428650638404</c:v>
                </c:pt>
                <c:pt idx="7">
                  <c:v>2.8769962874865982</c:v>
                </c:pt>
                <c:pt idx="8">
                  <c:v>2.5668608098193553</c:v>
                </c:pt>
                <c:pt idx="9">
                  <c:v>2.2694958739598787</c:v>
                </c:pt>
                <c:pt idx="10">
                  <c:v>2.3172043230697432</c:v>
                </c:pt>
                <c:pt idx="11">
                  <c:v>1.9914125619335576</c:v>
                </c:pt>
                <c:pt idx="12">
                  <c:v>1.8795683828611258</c:v>
                </c:pt>
                <c:pt idx="13">
                  <c:v>1.843861500595843</c:v>
                </c:pt>
                <c:pt idx="14">
                  <c:v>2.1791814745466742</c:v>
                </c:pt>
                <c:pt idx="15">
                  <c:v>2.0053708959597705</c:v>
                </c:pt>
                <c:pt idx="16">
                  <c:v>2.267419514889919</c:v>
                </c:pt>
                <c:pt idx="17">
                  <c:v>1.4236811825062798</c:v>
                </c:pt>
                <c:pt idx="18">
                  <c:v>2.0245394631660312</c:v>
                </c:pt>
                <c:pt idx="19">
                  <c:v>1.7102331333534839</c:v>
                </c:pt>
                <c:pt idx="20">
                  <c:v>2.0754022122724436</c:v>
                </c:pt>
                <c:pt idx="21">
                  <c:v>1.1270278807118821</c:v>
                </c:pt>
                <c:pt idx="22">
                  <c:v>1.604335254978636</c:v>
                </c:pt>
                <c:pt idx="23">
                  <c:v>1.5323756114762721</c:v>
                </c:pt>
                <c:pt idx="24">
                  <c:v>2.7022494052443728</c:v>
                </c:pt>
                <c:pt idx="25">
                  <c:v>1.0668689607955502</c:v>
                </c:pt>
                <c:pt idx="26">
                  <c:v>1.7030756342714244</c:v>
                </c:pt>
                <c:pt idx="27">
                  <c:v>1.3187975446001361</c:v>
                </c:pt>
                <c:pt idx="28">
                  <c:v>1.4798915941757378</c:v>
                </c:pt>
                <c:pt idx="29">
                  <c:v>1.1483884024684441</c:v>
                </c:pt>
                <c:pt idx="30">
                  <c:v>1.3753164132944888</c:v>
                </c:pt>
                <c:pt idx="31">
                  <c:v>2.4516681306548684</c:v>
                </c:pt>
                <c:pt idx="32">
                  <c:v>1.4994084859276218</c:v>
                </c:pt>
                <c:pt idx="33">
                  <c:v>1.7865981256215226</c:v>
                </c:pt>
                <c:pt idx="34">
                  <c:v>1.6946663714132701</c:v>
                </c:pt>
                <c:pt idx="35">
                  <c:v>1.5670752294218901</c:v>
                </c:pt>
                <c:pt idx="36">
                  <c:v>2.4841332404116199</c:v>
                </c:pt>
                <c:pt idx="37">
                  <c:v>1.6243644194410221</c:v>
                </c:pt>
                <c:pt idx="38">
                  <c:v>1.9542288626692221</c:v>
                </c:pt>
                <c:pt idx="39">
                  <c:v>1.4167769190797979</c:v>
                </c:pt>
                <c:pt idx="40">
                  <c:v>1.4822175342195427</c:v>
                </c:pt>
                <c:pt idx="41">
                  <c:v>2.0176188331091023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38B-4580-97AB-D1E549FF2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346112"/>
        <c:axId val="126497536"/>
      </c:lineChart>
      <c:lineChart>
        <c:grouping val="standard"/>
        <c:varyColors val="0"/>
        <c:ser>
          <c:idx val="4"/>
          <c:order val="4"/>
          <c:tx>
            <c:strRef>
              <c:f>'5_ábra_chart'!$J$9</c:f>
              <c:strCache>
                <c:ptCount val="1"/>
                <c:pt idx="0">
                  <c:v>Folyószámla (HUF)</c:v>
                </c:pt>
              </c:strCache>
            </c:strRef>
          </c:tx>
          <c:spPr>
            <a:ln w="25400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'5_ábra_chart'!$E$10:$E$51</c:f>
              <c:strCache>
                <c:ptCount val="42"/>
                <c:pt idx="0">
                  <c:v>2012. I.</c:v>
                </c:pt>
                <c:pt idx="1">
                  <c:v>II.</c:v>
                </c:pt>
                <c:pt idx="2">
                  <c:v>III.</c:v>
                </c:pt>
                <c:pt idx="3">
                  <c:v>IV.</c:v>
                </c:pt>
                <c:pt idx="4">
                  <c:v>2013. I.</c:v>
                </c:pt>
                <c:pt idx="5">
                  <c:v>II.</c:v>
                </c:pt>
                <c:pt idx="6">
                  <c:v>III.</c:v>
                </c:pt>
                <c:pt idx="7">
                  <c:v>IV.</c:v>
                </c:pt>
                <c:pt idx="8">
                  <c:v>2014. I.</c:v>
                </c:pt>
                <c:pt idx="9">
                  <c:v>II.</c:v>
                </c:pt>
                <c:pt idx="10">
                  <c:v>III.</c:v>
                </c:pt>
                <c:pt idx="11">
                  <c:v>IV.</c:v>
                </c:pt>
                <c:pt idx="12">
                  <c:v>2015. I.</c:v>
                </c:pt>
                <c:pt idx="13">
                  <c:v>II.</c:v>
                </c:pt>
                <c:pt idx="14">
                  <c:v>III.</c:v>
                </c:pt>
                <c:pt idx="15">
                  <c:v>IV.</c:v>
                </c:pt>
                <c:pt idx="16">
                  <c:v>2016. I.</c:v>
                </c:pt>
                <c:pt idx="17">
                  <c:v>II.</c:v>
                </c:pt>
                <c:pt idx="18">
                  <c:v>III.</c:v>
                </c:pt>
                <c:pt idx="19">
                  <c:v>IV.</c:v>
                </c:pt>
                <c:pt idx="20">
                  <c:v>2017. I.</c:v>
                </c:pt>
                <c:pt idx="21">
                  <c:v>II.</c:v>
                </c:pt>
                <c:pt idx="22">
                  <c:v>III.</c:v>
                </c:pt>
                <c:pt idx="23">
                  <c:v>IV.</c:v>
                </c:pt>
                <c:pt idx="24">
                  <c:v>2018. I.</c:v>
                </c:pt>
                <c:pt idx="25">
                  <c:v>II.</c:v>
                </c:pt>
                <c:pt idx="26">
                  <c:v>III.</c:v>
                </c:pt>
                <c:pt idx="27">
                  <c:v>IV.</c:v>
                </c:pt>
                <c:pt idx="28">
                  <c:v>2019. I. </c:v>
                </c:pt>
                <c:pt idx="29">
                  <c:v>II.</c:v>
                </c:pt>
                <c:pt idx="30">
                  <c:v>III.</c:v>
                </c:pt>
                <c:pt idx="31">
                  <c:v>IV.</c:v>
                </c:pt>
                <c:pt idx="32">
                  <c:v>2020. I.</c:v>
                </c:pt>
                <c:pt idx="33">
                  <c:v>II.</c:v>
                </c:pt>
                <c:pt idx="34">
                  <c:v>III.</c:v>
                </c:pt>
                <c:pt idx="35">
                  <c:v>IV.</c:v>
                </c:pt>
                <c:pt idx="36">
                  <c:v>2021. I.</c:v>
                </c:pt>
                <c:pt idx="37">
                  <c:v>II.</c:v>
                </c:pt>
                <c:pt idx="38">
                  <c:v>III.</c:v>
                </c:pt>
                <c:pt idx="39">
                  <c:v>IV.</c:v>
                </c:pt>
                <c:pt idx="40">
                  <c:v>2022. I.</c:v>
                </c:pt>
                <c:pt idx="41">
                  <c:v>II.</c:v>
                </c:pt>
              </c:strCache>
            </c:strRef>
          </c:cat>
          <c:val>
            <c:numRef>
              <c:f>'5_ábra_chart'!$J$10:$J$51</c:f>
              <c:numCache>
                <c:formatCode>0.00</c:formatCode>
                <c:ptCount val="42"/>
                <c:pt idx="0">
                  <c:v>10.079749368729271</c:v>
                </c:pt>
                <c:pt idx="1">
                  <c:v>9.9363506088299296</c:v>
                </c:pt>
                <c:pt idx="2">
                  <c:v>9.80473340410005</c:v>
                </c:pt>
                <c:pt idx="3">
                  <c:v>9.0962385730333875</c:v>
                </c:pt>
                <c:pt idx="4">
                  <c:v>8.1906328948443594</c:v>
                </c:pt>
                <c:pt idx="5">
                  <c:v>7.4886040214115734</c:v>
                </c:pt>
                <c:pt idx="6">
                  <c:v>6.9014264853649125</c:v>
                </c:pt>
                <c:pt idx="7">
                  <c:v>6.4095547696098736</c:v>
                </c:pt>
                <c:pt idx="8">
                  <c:v>5.7352028485648434</c:v>
                </c:pt>
                <c:pt idx="9">
                  <c:v>5.3019531793194288</c:v>
                </c:pt>
                <c:pt idx="10">
                  <c:v>5.0427895849970854</c:v>
                </c:pt>
                <c:pt idx="11" formatCode="0.0">
                  <c:v>4.9774925880743739</c:v>
                </c:pt>
                <c:pt idx="12" formatCode="0.0">
                  <c:v>4.7857598926840463</c:v>
                </c:pt>
                <c:pt idx="13">
                  <c:v>4.4290847961558608</c:v>
                </c:pt>
                <c:pt idx="14">
                  <c:v>4.1517333036037183</c:v>
                </c:pt>
                <c:pt idx="15">
                  <c:v>4.1604284036455885</c:v>
                </c:pt>
                <c:pt idx="16">
                  <c:v>4.1350748187129991</c:v>
                </c:pt>
                <c:pt idx="17">
                  <c:v>3.879727014346682</c:v>
                </c:pt>
                <c:pt idx="18">
                  <c:v>3.7437938609337316</c:v>
                </c:pt>
                <c:pt idx="19">
                  <c:v>3.3978780884029289</c:v>
                </c:pt>
                <c:pt idx="20">
                  <c:v>2.3675095127270889</c:v>
                </c:pt>
                <c:pt idx="21">
                  <c:v>2.516134598198454</c:v>
                </c:pt>
                <c:pt idx="22">
                  <c:v>2.6617207828582372</c:v>
                </c:pt>
                <c:pt idx="23">
                  <c:v>2.5253931336908937</c:v>
                </c:pt>
                <c:pt idx="24">
                  <c:v>2.218630508274432</c:v>
                </c:pt>
                <c:pt idx="25">
                  <c:v>2.2296893430862288</c:v>
                </c:pt>
                <c:pt idx="26">
                  <c:v>2.3316418972643467</c:v>
                </c:pt>
                <c:pt idx="27">
                  <c:v>2.3087313403552256</c:v>
                </c:pt>
                <c:pt idx="28">
                  <c:v>2.3999706104267329</c:v>
                </c:pt>
                <c:pt idx="29" formatCode="0.0">
                  <c:v>2.481006812164039</c:v>
                </c:pt>
                <c:pt idx="30">
                  <c:v>2.6119860156442165</c:v>
                </c:pt>
                <c:pt idx="31">
                  <c:v>2.4582602158698128</c:v>
                </c:pt>
                <c:pt idx="32">
                  <c:v>2.4763797161293901</c:v>
                </c:pt>
                <c:pt idx="33">
                  <c:v>2.9949938860326282</c:v>
                </c:pt>
                <c:pt idx="34">
                  <c:v>2.7797727421711138</c:v>
                </c:pt>
                <c:pt idx="35" formatCode="0.0">
                  <c:v>2.8566710978137326</c:v>
                </c:pt>
                <c:pt idx="36">
                  <c:v>2.9734892055941087</c:v>
                </c:pt>
                <c:pt idx="37">
                  <c:v>2.8310760014941128</c:v>
                </c:pt>
                <c:pt idx="38">
                  <c:v>3.2003788133662283</c:v>
                </c:pt>
                <c:pt idx="39">
                  <c:v>3.8905877569187171</c:v>
                </c:pt>
                <c:pt idx="40">
                  <c:v>5.4461691239756718</c:v>
                </c:pt>
                <c:pt idx="41">
                  <c:v>6.7257049815261905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38B-4580-97AB-D1E549FF2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499456"/>
        <c:axId val="126501248"/>
      </c:lineChart>
      <c:catAx>
        <c:axId val="8034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6497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6497536"/>
        <c:scaling>
          <c:orientation val="minMax"/>
        </c:scaling>
        <c:delete val="0"/>
        <c:axPos val="l"/>
        <c:majorGridlines>
          <c:spPr>
            <a:ln w="3175"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7.0583504377330034E-2"/>
              <c:y val="1.3007490376398809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0346112"/>
        <c:crosses val="autoZero"/>
        <c:crossBetween val="between"/>
      </c:valAx>
      <c:catAx>
        <c:axId val="126499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6501248"/>
        <c:crosses val="autoZero"/>
        <c:auto val="1"/>
        <c:lblAlgn val="ctr"/>
        <c:lblOffset val="100"/>
        <c:noMultiLvlLbl val="0"/>
      </c:catAx>
      <c:valAx>
        <c:axId val="126501248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 algn="ctr"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89704966559153454"/>
              <c:y val="1.3007490376398809E-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2649945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6.4749851940229308E-2"/>
          <c:y val="0.85069927782806265"/>
          <c:w val="0.86642424050409705"/>
          <c:h val="0.13988761549437506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470979743196503E-2"/>
          <c:y val="6.991264142974668E-2"/>
          <c:w val="0.87738775411598435"/>
          <c:h val="0.72212550292306665"/>
        </c:manualLayout>
      </c:layout>
      <c:lineChart>
        <c:grouping val="standard"/>
        <c:varyColors val="0"/>
        <c:ser>
          <c:idx val="4"/>
          <c:order val="0"/>
          <c:tx>
            <c:strRef>
              <c:f>'31_ábra_chart'!$G$9</c:f>
              <c:strCache>
                <c:ptCount val="1"/>
                <c:pt idx="0">
                  <c:v>Tény - vállalati</c:v>
                </c:pt>
              </c:strCache>
            </c:strRef>
          </c:tx>
          <c:spPr>
            <a:ln w="31750">
              <a:solidFill>
                <a:srgbClr val="0C2148"/>
              </a:solidFill>
            </a:ln>
            <a:effectLst>
              <a:softEdge rad="0"/>
            </a:effectLst>
          </c:spPr>
          <c:marker>
            <c:symbol val="none"/>
          </c:marker>
          <c:cat>
            <c:numRef>
              <c:f>'31_ábra_chart'!$F$10:$F$78</c:f>
              <c:numCache>
                <c:formatCode>General</c:formatCode>
                <c:ptCount val="69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  <c:pt idx="32">
                  <c:v>2016</c:v>
                </c:pt>
                <c:pt idx="36">
                  <c:v>2017</c:v>
                </c:pt>
                <c:pt idx="40">
                  <c:v>2018</c:v>
                </c:pt>
                <c:pt idx="44">
                  <c:v>2019</c:v>
                </c:pt>
                <c:pt idx="48">
                  <c:v>2020</c:v>
                </c:pt>
                <c:pt idx="52">
                  <c:v>2021</c:v>
                </c:pt>
                <c:pt idx="56">
                  <c:v>2022</c:v>
                </c:pt>
                <c:pt idx="60">
                  <c:v>2023</c:v>
                </c:pt>
                <c:pt idx="64">
                  <c:v>2024</c:v>
                </c:pt>
                <c:pt idx="68">
                  <c:v>2025</c:v>
                </c:pt>
              </c:numCache>
            </c:numRef>
          </c:cat>
          <c:val>
            <c:numRef>
              <c:f>'31_ábra_chart'!$G$10:$G$76</c:f>
              <c:numCache>
                <c:formatCode>0.0</c:formatCode>
                <c:ptCount val="67"/>
                <c:pt idx="0">
                  <c:v>18.333346207599725</c:v>
                </c:pt>
                <c:pt idx="1">
                  <c:v>16.079828520356678</c:v>
                </c:pt>
                <c:pt idx="2">
                  <c:v>16.128472638259272</c:v>
                </c:pt>
                <c:pt idx="3">
                  <c:v>9.0455463685951667</c:v>
                </c:pt>
                <c:pt idx="4">
                  <c:v>3.9691600253332235</c:v>
                </c:pt>
                <c:pt idx="5">
                  <c:v>0.91306354954353242</c:v>
                </c:pt>
                <c:pt idx="6">
                  <c:v>-5.7924706764853413</c:v>
                </c:pt>
                <c:pt idx="7">
                  <c:v>-7.4506235541548724</c:v>
                </c:pt>
                <c:pt idx="8">
                  <c:v>-6.3606883068972389</c:v>
                </c:pt>
                <c:pt idx="9">
                  <c:v>-8.1704730850423424</c:v>
                </c:pt>
                <c:pt idx="10">
                  <c:v>-5.7558776107444238</c:v>
                </c:pt>
                <c:pt idx="11">
                  <c:v>-4.719790902050498</c:v>
                </c:pt>
                <c:pt idx="12">
                  <c:v>-5.4317750021492923</c:v>
                </c:pt>
                <c:pt idx="13">
                  <c:v>-3.9996296701163865</c:v>
                </c:pt>
                <c:pt idx="14">
                  <c:v>-4.7611089188228952</c:v>
                </c:pt>
                <c:pt idx="15">
                  <c:v>-4.8660367987551885</c:v>
                </c:pt>
                <c:pt idx="16">
                  <c:v>-4.6049676815379845</c:v>
                </c:pt>
                <c:pt idx="17">
                  <c:v>-4.4563442525600054</c:v>
                </c:pt>
                <c:pt idx="18">
                  <c:v>-4.4123245856408184</c:v>
                </c:pt>
                <c:pt idx="19">
                  <c:v>-4.2014020003954853</c:v>
                </c:pt>
                <c:pt idx="20">
                  <c:v>-4.4296835734285729</c:v>
                </c:pt>
                <c:pt idx="21">
                  <c:v>-4.0853319042315324</c:v>
                </c:pt>
                <c:pt idx="22">
                  <c:v>-0.58937805646154595</c:v>
                </c:pt>
                <c:pt idx="23">
                  <c:v>-1.2392114893760346</c:v>
                </c:pt>
                <c:pt idx="24">
                  <c:v>-1.310417478156976</c:v>
                </c:pt>
                <c:pt idx="25">
                  <c:v>0.10741048984682221</c:v>
                </c:pt>
                <c:pt idx="26">
                  <c:v>-1.5388641511293357</c:v>
                </c:pt>
                <c:pt idx="27">
                  <c:v>1.9361576311062789</c:v>
                </c:pt>
                <c:pt idx="28">
                  <c:v>0.95672193299723063</c:v>
                </c:pt>
                <c:pt idx="29">
                  <c:v>-2.9195631816715828</c:v>
                </c:pt>
                <c:pt idx="30">
                  <c:v>-3.8952468405059393</c:v>
                </c:pt>
                <c:pt idx="31">
                  <c:v>-5.9904619408360471</c:v>
                </c:pt>
                <c:pt idx="32">
                  <c:v>-2.444677206865669</c:v>
                </c:pt>
                <c:pt idx="33">
                  <c:v>0.54066051473514043</c:v>
                </c:pt>
                <c:pt idx="34">
                  <c:v>1.5995645126032998</c:v>
                </c:pt>
                <c:pt idx="35">
                  <c:v>4.0311754424195474</c:v>
                </c:pt>
                <c:pt idx="36">
                  <c:v>4.1011423292504618</c:v>
                </c:pt>
                <c:pt idx="37">
                  <c:v>6.4345067476373305</c:v>
                </c:pt>
                <c:pt idx="38">
                  <c:v>8.1984110801763119</c:v>
                </c:pt>
                <c:pt idx="39">
                  <c:v>9.6803932671705564</c:v>
                </c:pt>
                <c:pt idx="40">
                  <c:v>10.563923099942762</c:v>
                </c:pt>
                <c:pt idx="41">
                  <c:v>12.129128251378733</c:v>
                </c:pt>
                <c:pt idx="42">
                  <c:v>13.786694865006822</c:v>
                </c:pt>
                <c:pt idx="43">
                  <c:v>14.277982232592452</c:v>
                </c:pt>
                <c:pt idx="44">
                  <c:v>14.732518229743475</c:v>
                </c:pt>
                <c:pt idx="45">
                  <c:v>17.395684023282488</c:v>
                </c:pt>
                <c:pt idx="46">
                  <c:v>16.435660272729976</c:v>
                </c:pt>
                <c:pt idx="47">
                  <c:v>14.303694377215232</c:v>
                </c:pt>
                <c:pt idx="48">
                  <c:v>16.025372585669018</c:v>
                </c:pt>
                <c:pt idx="49">
                  <c:v>8.1620024874612511</c:v>
                </c:pt>
                <c:pt idx="50">
                  <c:v>7.8881662977191418</c:v>
                </c:pt>
                <c:pt idx="51">
                  <c:v>9.5715710660530959</c:v>
                </c:pt>
                <c:pt idx="52">
                  <c:v>6.9995209702626893</c:v>
                </c:pt>
                <c:pt idx="53">
                  <c:v>8.8050457185327247</c:v>
                </c:pt>
                <c:pt idx="54">
                  <c:v>9.6351531202376819</c:v>
                </c:pt>
                <c:pt idx="55">
                  <c:v>10.933061184126013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C8C-41B7-9F64-DB3E62027997}"/>
            </c:ext>
          </c:extLst>
        </c:ser>
        <c:ser>
          <c:idx val="1"/>
          <c:order val="2"/>
          <c:tx>
            <c:strRef>
              <c:f>'31_ábra_chart'!$I$9</c:f>
              <c:strCache>
                <c:ptCount val="1"/>
                <c:pt idx="0">
                  <c:v>Hitelkínálati sokk</c:v>
                </c:pt>
              </c:strCache>
            </c:strRef>
          </c:tx>
          <c:spPr>
            <a:ln w="31750">
              <a:solidFill>
                <a:schemeClr val="accent6"/>
              </a:solidFill>
              <a:prstDash val="sysDash"/>
            </a:ln>
          </c:spPr>
          <c:marker>
            <c:symbol val="none"/>
          </c:marker>
          <c:cat>
            <c:numRef>
              <c:f>'31_ábra_chart'!$F$10:$F$78</c:f>
              <c:numCache>
                <c:formatCode>General</c:formatCode>
                <c:ptCount val="69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  <c:pt idx="32">
                  <c:v>2016</c:v>
                </c:pt>
                <c:pt idx="36">
                  <c:v>2017</c:v>
                </c:pt>
                <c:pt idx="40">
                  <c:v>2018</c:v>
                </c:pt>
                <c:pt idx="44">
                  <c:v>2019</c:v>
                </c:pt>
                <c:pt idx="48">
                  <c:v>2020</c:v>
                </c:pt>
                <c:pt idx="52">
                  <c:v>2021</c:v>
                </c:pt>
                <c:pt idx="56">
                  <c:v>2022</c:v>
                </c:pt>
                <c:pt idx="60">
                  <c:v>2023</c:v>
                </c:pt>
                <c:pt idx="64">
                  <c:v>2024</c:v>
                </c:pt>
                <c:pt idx="68">
                  <c:v>2025</c:v>
                </c:pt>
              </c:numCache>
            </c:numRef>
          </c:cat>
          <c:val>
            <c:numRef>
              <c:f>'31_ábra_chart'!$I$10:$I$78</c:f>
              <c:numCache>
                <c:formatCode>General</c:formatCode>
                <c:ptCount val="69"/>
                <c:pt idx="56" formatCode="#,##0.0">
                  <c:v>11.100802035019866</c:v>
                </c:pt>
                <c:pt idx="57" formatCode="#,##0.0">
                  <c:v>12.273807239229239</c:v>
                </c:pt>
                <c:pt idx="58" formatCode="#,##0.0">
                  <c:v>8.8990336237784025</c:v>
                </c:pt>
                <c:pt idx="59" formatCode="#,##0.0">
                  <c:v>5.9586105941017928</c:v>
                </c:pt>
                <c:pt idx="60" formatCode="#,##0.0">
                  <c:v>5.0104561849281914</c:v>
                </c:pt>
                <c:pt idx="61" formatCode="#,##0.0">
                  <c:v>4.6084084034378128</c:v>
                </c:pt>
                <c:pt idx="62" formatCode="#,##0.0">
                  <c:v>4.635146859871826</c:v>
                </c:pt>
                <c:pt idx="63" formatCode="#,##0.0">
                  <c:v>4.54913996159961</c:v>
                </c:pt>
                <c:pt idx="64" formatCode="#,##0.0">
                  <c:v>4.5214855904455264</c:v>
                </c:pt>
                <c:pt idx="65" formatCode="#,##0.0">
                  <c:v>4.4915855318171074</c:v>
                </c:pt>
                <c:pt idx="66" formatCode="#,##0.0">
                  <c:v>4.4806359079672875</c:v>
                </c:pt>
                <c:pt idx="67" formatCode="#,##0.0">
                  <c:v>4.5072663726199815</c:v>
                </c:pt>
                <c:pt idx="68" formatCode="#,##0.0">
                  <c:v>4.5227654949660083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C8C-41B7-9F64-DB3E620279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632320"/>
        <c:axId val="126634240"/>
      </c:lineChart>
      <c:lineChart>
        <c:grouping val="standard"/>
        <c:varyColors val="0"/>
        <c:ser>
          <c:idx val="0"/>
          <c:order val="1"/>
          <c:tx>
            <c:strRef>
              <c:f>'31_ábra_chart'!$H$9</c:f>
              <c:strCache>
                <c:ptCount val="1"/>
                <c:pt idx="0">
                  <c:v>Előrejelzés vállalati</c:v>
                </c:pt>
              </c:strCache>
            </c:strRef>
          </c:tx>
          <c:spPr>
            <a:ln w="31750">
              <a:solidFill>
                <a:srgbClr val="0C2148"/>
              </a:solidFill>
              <a:prstDash val="sysDash"/>
            </a:ln>
          </c:spPr>
          <c:marker>
            <c:symbol val="none"/>
          </c:marker>
          <c:cat>
            <c:numRef>
              <c:f>'31_ábra_chart'!$F$10:$F$78</c:f>
              <c:numCache>
                <c:formatCode>General</c:formatCode>
                <c:ptCount val="69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  <c:pt idx="32">
                  <c:v>2016</c:v>
                </c:pt>
                <c:pt idx="36">
                  <c:v>2017</c:v>
                </c:pt>
                <c:pt idx="40">
                  <c:v>2018</c:v>
                </c:pt>
                <c:pt idx="44">
                  <c:v>2019</c:v>
                </c:pt>
                <c:pt idx="48">
                  <c:v>2020</c:v>
                </c:pt>
                <c:pt idx="52">
                  <c:v>2021</c:v>
                </c:pt>
                <c:pt idx="56">
                  <c:v>2022</c:v>
                </c:pt>
                <c:pt idx="60">
                  <c:v>2023</c:v>
                </c:pt>
                <c:pt idx="64">
                  <c:v>2024</c:v>
                </c:pt>
                <c:pt idx="68">
                  <c:v>2025</c:v>
                </c:pt>
              </c:numCache>
            </c:numRef>
          </c:cat>
          <c:val>
            <c:numRef>
              <c:f>'31_ábra_chart'!$H$10:$H$78</c:f>
              <c:numCache>
                <c:formatCode>General</c:formatCode>
                <c:ptCount val="69"/>
                <c:pt idx="55" formatCode="#,##0.0">
                  <c:v>10.933061184126013</c:v>
                </c:pt>
                <c:pt idx="56" formatCode="#,##0.0">
                  <c:v>11.100802035019866</c:v>
                </c:pt>
                <c:pt idx="57" formatCode="#,##0.0">
                  <c:v>12.058359493039148</c:v>
                </c:pt>
                <c:pt idx="58" formatCode="#,##0.0">
                  <c:v>8.5961459551516608</c:v>
                </c:pt>
                <c:pt idx="59" formatCode="#,##0.0">
                  <c:v>5.5580777161861468</c:v>
                </c:pt>
                <c:pt idx="60" formatCode="#,##0.0">
                  <c:v>4.8598875973384255</c:v>
                </c:pt>
                <c:pt idx="61" formatCode="#,##0.0">
                  <c:v>5.2732642991392034</c:v>
                </c:pt>
                <c:pt idx="62" formatCode="#,##0.0">
                  <c:v>5.9985433105338783</c:v>
                </c:pt>
                <c:pt idx="63" formatCode="#,##0.0">
                  <c:v>6.7263725715434681</c:v>
                </c:pt>
                <c:pt idx="64" formatCode="#,##0.0">
                  <c:v>7.3122793853058594</c:v>
                </c:pt>
                <c:pt idx="65" formatCode="#,##0.0">
                  <c:v>7.6515247926784742</c:v>
                </c:pt>
                <c:pt idx="66" formatCode="#,##0.0">
                  <c:v>7.8086790327856512</c:v>
                </c:pt>
                <c:pt idx="67" formatCode="#,##0.0">
                  <c:v>7.8293955280055938</c:v>
                </c:pt>
                <c:pt idx="68" formatCode="#,##0.0">
                  <c:v>7.5566794913836857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C8C-41B7-9F64-DB3E620279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637952"/>
        <c:axId val="126636416"/>
      </c:lineChart>
      <c:catAx>
        <c:axId val="126632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90199902777777863"/>
              <c:y val="1.3802592592592616E-2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12663424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26634240"/>
        <c:scaling>
          <c:orientation val="minMax"/>
          <c:max val="20"/>
          <c:min val="-10"/>
        </c:scaling>
        <c:delete val="0"/>
        <c:axPos val="l"/>
        <c:majorGridlines>
          <c:spPr>
            <a:ln w="3175"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6.5263888888888913E-2"/>
              <c:y val="1.4074259259259267E-2"/>
            </c:manualLayout>
          </c:layout>
          <c:overlay val="0"/>
        </c:title>
        <c:numFmt formatCode="#,##0" sourceLinked="0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crossAx val="126632320"/>
        <c:crosses val="autoZero"/>
        <c:crossBetween val="between"/>
        <c:majorUnit val="2"/>
      </c:valAx>
      <c:valAx>
        <c:axId val="126636416"/>
        <c:scaling>
          <c:orientation val="minMax"/>
          <c:max val="20"/>
          <c:min val="-1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26637952"/>
        <c:crosses val="max"/>
        <c:crossBetween val="between"/>
        <c:majorUnit val="2"/>
      </c:valAx>
      <c:catAx>
        <c:axId val="126637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6636416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1.6131666666666683E-2"/>
          <c:y val="0.93336111111111109"/>
          <c:w val="0.96068111111111165"/>
          <c:h val="5.2527777777777777E-2"/>
        </c:manualLayout>
      </c:layout>
      <c:overlay val="0"/>
      <c:spPr>
        <a:noFill/>
        <a:ln>
          <a:solidFill>
            <a:schemeClr val="tx1"/>
          </a:solidFill>
        </a:ln>
      </c:spPr>
    </c:legend>
    <c:plotVisOnly val="1"/>
    <c:dispBlanksAs val="gap"/>
    <c:showDLblsOverMax val="0"/>
  </c:chart>
  <c:spPr>
    <a:noFill/>
    <a:ln>
      <a:solidFill>
        <a:srgbClr val="FEFFFF"/>
      </a:solidFill>
      <a:prstDash val="solid"/>
    </a:ln>
  </c:spPr>
  <c:txPr>
    <a:bodyPr/>
    <a:lstStyle/>
    <a:p>
      <a:pPr>
        <a:defRPr sz="1600" b="0" i="0">
          <a:solidFill>
            <a:srgbClr val="000000"/>
          </a:solidFill>
          <a:latin typeface="+mn-lt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0.76891</cdr:x>
      <cdr:y>0.0746</cdr:y>
    </cdr:from>
    <cdr:to>
      <cdr:x>0.76891</cdr:x>
      <cdr:y>0.79327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594FAFA9-B483-4050-AAF3-84D3AF9445C9}"/>
            </a:ext>
          </a:extLst>
        </cdr:cNvPr>
        <cdr:cNvCxnSpPr/>
      </cdr:nvCxnSpPr>
      <cdr:spPr>
        <a:xfrm xmlns:a="http://schemas.openxmlformats.org/drawingml/2006/main">
          <a:off x="5536143" y="402819"/>
          <a:ext cx="0" cy="3880818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 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EE73B3-F5A9-4A22-BCE9-A7BC6F89896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b="0" i="0" u="none" strike="noStrike" kern="1200" dirty="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rPr>
              <a:t>Forrás: Aranykönyv 2010</a:t>
            </a:r>
            <a:r>
              <a:rPr lang="hu-HU" sz="1200" b="0" i="0" u="none" strike="noStrike" kern="1200">
                <a:solidFill>
                  <a:schemeClr val="tx1"/>
                </a:solidFill>
                <a:latin typeface="Times New Roman" pitchFamily="18" charset="-18"/>
                <a:ea typeface="+mn-ea"/>
                <a:cs typeface="+mn-cs"/>
              </a:rPr>
              <a:t>, 2021.</a:t>
            </a:r>
            <a:r>
              <a:rPr lang="hu-HU"/>
              <a:t>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EE73B3-F5A9-4A22-BCE9-A7BC6F898964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Forrás: MNB Hitelintézetek </a:t>
            </a:r>
            <a:r>
              <a:rPr lang="hu-HU" dirty="0" err="1"/>
              <a:t>prudenciális</a:t>
            </a:r>
            <a:r>
              <a:rPr lang="hu-HU" dirty="0"/>
              <a:t> adatai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EE73B3-F5A9-4A22-BCE9-A7BC6F898964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EE73B3-F5A9-4A22-BCE9-A7BC6F898964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dirty="0"/>
              <a:t>Forrás: MNB Hitelezési felmérés 2022 szept.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EE73B3-F5A9-4A22-BCE9-A7BC6F898964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EE73B3-F5A9-4A22-BCE9-A7BC6F898964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Forrás: MNB Hitelezési felmérés 2022 szept.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EE73B3-F5A9-4A22-BCE9-A7BC6F898964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Forrás: MNB Hitelezési felmérés 2022 szept.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EE73B3-F5A9-4A22-BCE9-A7BC6F898964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EE73B3-F5A9-4A22-BCE9-A7BC6F898964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dirty="0"/>
              <a:t>Forrás: MNB Pénzügyi stabilitási jelentés </a:t>
            </a:r>
            <a:r>
              <a:rPr lang="hu-HU"/>
              <a:t>2022 május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EE73B3-F5A9-4A22-BCE9-A7BC6F898964}" type="slidenum">
              <a:rPr lang="hu-HU" smtClean="0"/>
              <a:pPr>
                <a:defRPr/>
              </a:pPr>
              <a:t>18</a:t>
            </a:fld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6E464-55C7-401B-AEDF-A906B93B08B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728E2-55A3-40FA-9FBC-C85106B048E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51C4F-D8E5-491D-8C55-7DE126455342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Cím és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iagram helye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u-H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4D0A9-C570-46BD-86D8-F87988CCF6B8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ABC78-AFB1-46D9-992A-22D34080ABF0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2A438-DAB6-4C62-AB1F-D51CB7B17D17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7EA53-07FD-4122-BCDC-9A82F431EEC6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626BB-330A-48C7-BAA7-1F71F6C8174E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78742-FC64-43E3-8225-5AD85C65EA4E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1519F-E433-4143-B15D-E9B84B80F943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3B2C-4381-42C3-9979-0988FD661D82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0A2CB-8B75-49D9-8AE6-269788317F5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7549EC-9D8F-4A1F-9DB3-D78DB6B67B6E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533400" y="1628800"/>
            <a:ext cx="8229600" cy="936104"/>
          </a:xfrm>
          <a:solidFill>
            <a:srgbClr val="FFFF66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hu-HU" sz="2800" b="1" dirty="0"/>
              <a:t>Bankok: fejőstehenek vagy hitelintézetek?</a:t>
            </a:r>
            <a:br>
              <a:rPr lang="hu-HU" sz="2800" b="1" dirty="0"/>
            </a:br>
            <a:r>
              <a:rPr lang="hu-HU" sz="2400" b="1" dirty="0"/>
              <a:t>Működhet-e hitel nélkül a gazdaság?</a:t>
            </a:r>
            <a:endParaRPr lang="hu-HU" sz="2800" b="1" dirty="0"/>
          </a:p>
        </p:txBody>
      </p:sp>
      <p:sp>
        <p:nvSpPr>
          <p:cNvPr id="1028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642910" y="3140968"/>
            <a:ext cx="8072494" cy="3183632"/>
          </a:xfrm>
          <a:noFill/>
        </p:spPr>
        <p:txBody>
          <a:bodyPr/>
          <a:lstStyle/>
          <a:p>
            <a:r>
              <a:rPr lang="hu-HU" sz="2400" b="1" dirty="0"/>
              <a:t>Várhegyi Éva</a:t>
            </a:r>
          </a:p>
          <a:p>
            <a:r>
              <a:rPr lang="hu-HU" sz="2000" b="1" dirty="0"/>
              <a:t>az MTA doktora, a Pénzügykutató </a:t>
            </a:r>
            <a:r>
              <a:rPr lang="hu-HU" sz="2000" b="1" dirty="0" err="1"/>
              <a:t>Zrt</a:t>
            </a:r>
            <a:r>
              <a:rPr lang="hu-HU" sz="2000" b="1" dirty="0"/>
              <a:t>. tudományos tanácsadója</a:t>
            </a:r>
          </a:p>
          <a:p>
            <a:endParaRPr lang="hu-HU" sz="2400" b="1" dirty="0"/>
          </a:p>
          <a:p>
            <a:endParaRPr lang="hu-HU" sz="2400" b="1" dirty="0"/>
          </a:p>
          <a:p>
            <a:r>
              <a:rPr lang="hu-HU" sz="2400" b="1" i="1" dirty="0"/>
              <a:t>A gödör szélén vagy a gödör mélyén?</a:t>
            </a:r>
          </a:p>
          <a:p>
            <a:r>
              <a:rPr lang="hu-HU" sz="2400" b="1" i="1" dirty="0"/>
              <a:t>(A magyar gazdasági válság természetrajza)</a:t>
            </a:r>
          </a:p>
          <a:p>
            <a:r>
              <a:rPr lang="hu-HU" sz="2400" b="1" i="1" dirty="0"/>
              <a:t>c. konferencia, Szabadság és Reform Intézet</a:t>
            </a:r>
          </a:p>
          <a:p>
            <a:endParaRPr lang="hu-HU" sz="2000" b="1" dirty="0"/>
          </a:p>
          <a:p>
            <a:r>
              <a:rPr lang="hu-HU" sz="2000" b="1" dirty="0"/>
              <a:t>Budapest, 2022. szeptember 17.</a:t>
            </a:r>
            <a:endParaRPr lang="hu-HU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7772400" cy="504056"/>
          </a:xfrm>
        </p:spPr>
        <p:txBody>
          <a:bodyPr/>
          <a:lstStyle/>
          <a:p>
            <a:r>
              <a:rPr lang="hu-HU" sz="1800" b="1" i="1" dirty="0"/>
              <a:t>Hitelintézetek eredményének összetevői (2019-2022. I. félévek, </a:t>
            </a:r>
            <a:r>
              <a:rPr lang="hu-HU" sz="1800" b="1" i="1" dirty="0" err="1"/>
              <a:t>MdFt</a:t>
            </a:r>
            <a:r>
              <a:rPr lang="hu-HU" sz="1800" b="1" i="1" dirty="0"/>
              <a:t>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4D0A9-C570-46BD-86D8-F87988CCF6B8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755576" y="6021288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Forrás: MNB Hitelintézetek </a:t>
            </a:r>
            <a:r>
              <a:rPr lang="hu-HU" sz="1400" dirty="0" err="1"/>
              <a:t>prudenciális</a:t>
            </a:r>
            <a:r>
              <a:rPr lang="hu-HU" sz="1400" dirty="0"/>
              <a:t> adatai</a:t>
            </a:r>
          </a:p>
        </p:txBody>
      </p:sp>
      <p:graphicFrame>
        <p:nvGraphicFramePr>
          <p:cNvPr id="11" name="Diagram helye 10"/>
          <p:cNvGraphicFramePr>
            <a:graphicFrameLocks noGrp="1"/>
          </p:cNvGraphicFramePr>
          <p:nvPr>
            <p:ph type="chart" idx="1"/>
          </p:nvPr>
        </p:nvGraphicFramePr>
        <p:xfrm>
          <a:off x="323528" y="1196752"/>
          <a:ext cx="82089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980728"/>
            <a:ext cx="7776864" cy="5115272"/>
          </a:xfrm>
        </p:spPr>
        <p:txBody>
          <a:bodyPr/>
          <a:lstStyle/>
          <a:p>
            <a:pPr marL="514350" indent="-514350">
              <a:buNone/>
            </a:pPr>
            <a:r>
              <a:rPr lang="hu-HU" sz="1800" dirty="0"/>
              <a:t>A </a:t>
            </a:r>
            <a:r>
              <a:rPr lang="hu-HU" sz="1800" b="1" dirty="0"/>
              <a:t>nemzetközi környezet romlásán felül </a:t>
            </a:r>
            <a:r>
              <a:rPr lang="hu-HU" sz="1800" dirty="0"/>
              <a:t>a hazai szereplőket az is sújtja, hogy:</a:t>
            </a:r>
          </a:p>
          <a:p>
            <a:pPr marL="514350" indent="-514350">
              <a:buNone/>
            </a:pPr>
            <a:r>
              <a:rPr lang="hu-HU" sz="1800" b="1" dirty="0"/>
              <a:t>2.1. Visszaüt az eladósodást ösztönző jegybanki politika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hu-HU" sz="1800" dirty="0"/>
              <a:t>A negatív reálkamatokkal ösztökélt hitelfelvételek az alacsony jövedelmű háztartások körében </a:t>
            </a:r>
            <a:r>
              <a:rPr lang="hu-HU" sz="1800" b="1" dirty="0"/>
              <a:t>túlzott eladósodáshoz </a:t>
            </a:r>
            <a:r>
              <a:rPr lang="hu-HU" sz="1800" dirty="0"/>
              <a:t>vezettek</a:t>
            </a:r>
          </a:p>
          <a:p>
            <a:pPr>
              <a:buFont typeface="Wingdings" pitchFamily="2" charset="2"/>
              <a:buChar char="Ø"/>
            </a:pPr>
            <a:r>
              <a:rPr lang="hu-HU" sz="1800" dirty="0"/>
              <a:t>A túl laza monetáris politikával is fűtött </a:t>
            </a:r>
            <a:r>
              <a:rPr lang="hu-HU" sz="1800" b="1" dirty="0"/>
              <a:t>infláció felemészti a jövedelmeket</a:t>
            </a:r>
          </a:p>
          <a:p>
            <a:pPr>
              <a:buFont typeface="Wingdings" pitchFamily="2" charset="2"/>
              <a:buChar char="Ø"/>
            </a:pPr>
            <a:r>
              <a:rPr lang="hu-HU" sz="1800" dirty="0"/>
              <a:t>A </a:t>
            </a:r>
            <a:r>
              <a:rPr lang="hu-HU" sz="1800" b="1" dirty="0"/>
              <a:t>meggyengült forint </a:t>
            </a:r>
            <a:r>
              <a:rPr lang="hu-HU" sz="1800" dirty="0"/>
              <a:t>tovább növeli a megélhetési és importköltségeket</a:t>
            </a:r>
          </a:p>
          <a:p>
            <a:pPr>
              <a:buFont typeface="Wingdings" pitchFamily="2" charset="2"/>
              <a:buChar char="Ø"/>
            </a:pPr>
            <a:endParaRPr lang="hu-HU" sz="1800" dirty="0"/>
          </a:p>
          <a:p>
            <a:pPr marL="514350" indent="-514350">
              <a:buNone/>
            </a:pPr>
            <a:r>
              <a:rPr lang="hu-HU" sz="1800" b="1" dirty="0"/>
              <a:t>2.2. Visszaütnek a </a:t>
            </a:r>
            <a:r>
              <a:rPr lang="hu-HU" sz="1800" b="1" dirty="0" err="1"/>
              <a:t>Covid-válság</a:t>
            </a:r>
            <a:r>
              <a:rPr lang="hu-HU" sz="1800" b="1" dirty="0"/>
              <a:t> enyhítésére hozott állami intézkedések</a:t>
            </a:r>
          </a:p>
          <a:p>
            <a:pPr>
              <a:buFont typeface="Wingdings" pitchFamily="2" charset="2"/>
              <a:buChar char="Ø"/>
            </a:pPr>
            <a:r>
              <a:rPr lang="hu-HU" sz="1800" b="1" dirty="0"/>
              <a:t>Törlesztési moratórium</a:t>
            </a:r>
            <a:r>
              <a:rPr lang="hu-HU" sz="1800" dirty="0"/>
              <a:t>: végtelen történet?  </a:t>
            </a:r>
          </a:p>
          <a:p>
            <a:pPr lvl="1">
              <a:buFont typeface="Wingdings" pitchFamily="2" charset="2"/>
              <a:buChar char="Ø"/>
            </a:pPr>
            <a:r>
              <a:rPr lang="hu-HU" sz="1600" dirty="0"/>
              <a:t>Példátlanul széles kör számára tették lehetővé  (minden hitelre és ügyfélre)</a:t>
            </a:r>
          </a:p>
          <a:p>
            <a:pPr lvl="1">
              <a:buFont typeface="Wingdings" pitchFamily="2" charset="2"/>
              <a:buChar char="Ø"/>
            </a:pPr>
            <a:r>
              <a:rPr lang="hu-HU" sz="1600" dirty="0"/>
              <a:t>A többszörös hosszabbítás miatt a fizetési hajlamot romboló hatású (a legtöbb országban már 2021 tavaszáig lezárták</a:t>
            </a:r>
            <a:r>
              <a:rPr lang="hu-HU" sz="1200" dirty="0"/>
              <a:t> , </a:t>
            </a:r>
            <a:r>
              <a:rPr lang="hu-HU" sz="1600" dirty="0"/>
              <a:t>vagy a bankokra bízták, kinek adják meg</a:t>
            </a:r>
            <a:r>
              <a:rPr lang="hu-HU" sz="1200" dirty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hu-HU" sz="1600" dirty="0"/>
              <a:t>Az adósok nem szembesültek az időközben emelkedő kamatokkal</a:t>
            </a:r>
          </a:p>
          <a:p>
            <a:pPr>
              <a:buFont typeface="Wingdings" pitchFamily="2" charset="2"/>
              <a:buChar char="Ø"/>
            </a:pPr>
            <a:r>
              <a:rPr lang="hu-HU" sz="1800" b="1" dirty="0"/>
              <a:t>Kamatstop</a:t>
            </a:r>
            <a:r>
              <a:rPr lang="hu-HU" sz="2000" dirty="0"/>
              <a:t>: </a:t>
            </a:r>
            <a:r>
              <a:rPr lang="hu-HU" sz="1800" dirty="0"/>
              <a:t>nem tartható fenn örökké </a:t>
            </a:r>
          </a:p>
          <a:p>
            <a:pPr lvl="1">
              <a:buFont typeface="Wingdings" pitchFamily="2" charset="2"/>
              <a:buChar char="Ø"/>
            </a:pPr>
            <a:r>
              <a:rPr lang="hu-HU" sz="1600" dirty="0"/>
              <a:t>ha megszűnik, nagyot robbannak a törlesztő részletek</a:t>
            </a:r>
            <a:endParaRPr lang="hu-HU" sz="1200" dirty="0"/>
          </a:p>
          <a:p>
            <a:pPr lvl="1">
              <a:buFont typeface="Wingdings" pitchFamily="2" charset="2"/>
              <a:buChar char="Ø"/>
            </a:pPr>
            <a:r>
              <a:rPr lang="hu-HU" sz="1600" dirty="0"/>
              <a:t>Igazságtalan: a nem kellően óvatos adósokat védi, akik nem rögzített kamatozású hitelt vettek fel  (hasonlóan a 2000-es évek devizahitel-adósaihoz)</a:t>
            </a:r>
          </a:p>
          <a:p>
            <a:pPr lvl="1">
              <a:buFont typeface="Wingdings" pitchFamily="2" charset="2"/>
              <a:buChar char="Ø"/>
            </a:pPr>
            <a:endParaRPr lang="hu-HU" sz="1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ABC78-AFB1-46D9-992A-22D34080ABF0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p:sp>
        <p:nvSpPr>
          <p:cNvPr id="5" name="Rectangle 102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29912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hu-HU" sz="2000" b="1" dirty="0"/>
              <a:t>2. A vállalatok és háztartások hitelképségét rontó sajátos tényezők</a:t>
            </a:r>
            <a:endParaRPr kumimoji="0" lang="hu-HU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340768"/>
            <a:ext cx="7772400" cy="4738702"/>
          </a:xfrm>
        </p:spPr>
        <p:txBody>
          <a:bodyPr/>
          <a:lstStyle/>
          <a:p>
            <a:pPr marL="514350" indent="-514350">
              <a:buNone/>
            </a:pPr>
            <a:r>
              <a:rPr lang="hu-HU" sz="2000" b="1" dirty="0"/>
              <a:t>Szigorodnak a hitelezési feltételek, romlik a hitelképesség, csökken a hitelkereslet</a:t>
            </a:r>
            <a:endParaRPr lang="hu-HU" sz="2000" dirty="0"/>
          </a:p>
          <a:p>
            <a:pPr marL="514350" indent="-514350">
              <a:buNone/>
            </a:pPr>
            <a:endParaRPr lang="hu-HU" sz="1800" b="1" dirty="0"/>
          </a:p>
          <a:p>
            <a:pPr marL="514350" indent="-514350">
              <a:buNone/>
            </a:pPr>
            <a:r>
              <a:rPr lang="hu-HU" sz="2000" b="1" dirty="0"/>
              <a:t>A</a:t>
            </a:r>
            <a:r>
              <a:rPr lang="hu-HU" sz="2000" dirty="0"/>
              <a:t> </a:t>
            </a:r>
            <a:r>
              <a:rPr lang="hu-HU" sz="2000" b="1" dirty="0"/>
              <a:t>vállalati körben: </a:t>
            </a:r>
            <a:endParaRPr lang="hu-HU" sz="2000" dirty="0"/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Gyorsan </a:t>
            </a:r>
            <a:r>
              <a:rPr lang="hu-HU" sz="1800" b="1" dirty="0"/>
              <a:t>emelkedik a forinthitelek kamata </a:t>
            </a:r>
            <a:r>
              <a:rPr lang="hu-HU" sz="1800" dirty="0"/>
              <a:t>(</a:t>
            </a:r>
            <a:r>
              <a:rPr lang="hu-HU" sz="1800" dirty="0">
                <a:solidFill>
                  <a:srgbClr val="FF0000"/>
                </a:solidFill>
              </a:rPr>
              <a:t>ábra</a:t>
            </a:r>
            <a:r>
              <a:rPr lang="hu-HU" sz="1800" dirty="0"/>
              <a:t>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Az MNB felmérése szerint 2022 második felében </a:t>
            </a:r>
            <a:r>
              <a:rPr lang="hu-HU" sz="1800" b="1" dirty="0"/>
              <a:t>a bankok fele tervezi csak növelni a vállalati hiteleik állományát</a:t>
            </a:r>
            <a:r>
              <a:rPr lang="hu-HU" sz="1800" dirty="0"/>
              <a:t>, a többiek a fennálló állomány szinten tartását célozzák meg 	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A </a:t>
            </a:r>
            <a:r>
              <a:rPr lang="hu-HU" sz="1800" b="1" dirty="0"/>
              <a:t>bankok harmada a hitelezési feltételek további szigorítását </a:t>
            </a:r>
            <a:r>
              <a:rPr lang="hu-HU" sz="1800" dirty="0"/>
              <a:t>tervezi a romló gazdasági környezet és a kockázati tolerancia megváltozása miatt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Az emelkedő kamatok és a romló gazdasági kilátások miatt </a:t>
            </a:r>
            <a:r>
              <a:rPr lang="hu-HU" sz="1800" b="1" dirty="0"/>
              <a:t>csökken a cégek hitelképessége</a:t>
            </a:r>
            <a:r>
              <a:rPr lang="hu-HU" sz="1800" dirty="0"/>
              <a:t>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A </a:t>
            </a:r>
            <a:r>
              <a:rPr lang="hu-HU" sz="1800" dirty="0" err="1"/>
              <a:t>nemfizető</a:t>
            </a:r>
            <a:r>
              <a:rPr lang="hu-HU" sz="1800" dirty="0"/>
              <a:t> adósok szaporodása miatt romlik a banki portfoliók minősége, </a:t>
            </a:r>
            <a:r>
              <a:rPr lang="hu-HU" sz="1800" b="1" dirty="0"/>
              <a:t>csökken a bankok hitelező képessége </a:t>
            </a:r>
            <a:r>
              <a:rPr lang="hu-HU" sz="1800" dirty="0"/>
              <a:t>és hajlandósága</a:t>
            </a:r>
          </a:p>
          <a:p>
            <a:pPr marL="514350" indent="-514350">
              <a:buNone/>
            </a:pPr>
            <a:endParaRPr lang="hu-HU" sz="1800" dirty="0"/>
          </a:p>
          <a:p>
            <a:pPr marL="514350" indent="-514350">
              <a:buNone/>
            </a:pPr>
            <a:endParaRPr lang="hu-HU" sz="2000" dirty="0"/>
          </a:p>
          <a:p>
            <a:pPr marL="514350" indent="-514350">
              <a:buNone/>
            </a:pP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ABC78-AFB1-46D9-992A-22D34080ABF0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sp>
        <p:nvSpPr>
          <p:cNvPr id="5" name="Rectangle 102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67544" y="609600"/>
            <a:ext cx="8208912" cy="37112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u-HU" sz="2400" b="1" dirty="0"/>
              <a:t>3. Következmény: „hiteltelen” gazdaság</a:t>
            </a:r>
            <a:endParaRPr kumimoji="0" lang="hu-HU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43136"/>
          </a:xfrm>
        </p:spPr>
        <p:txBody>
          <a:bodyPr/>
          <a:lstStyle/>
          <a:p>
            <a:r>
              <a:rPr lang="hu-HU" sz="1800" b="1" i="1" dirty="0"/>
              <a:t>A vállalati új kihelyezések kamatlába</a:t>
            </a:r>
            <a:endParaRPr lang="hu-HU" sz="18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78742-FC64-43E3-8225-5AD85C65EA4E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7D9AC1E-108A-4518-AF96-977CF8B7373D}"/>
              </a:ext>
            </a:extLst>
          </p:cNvPr>
          <p:cNvGraphicFramePr>
            <a:graphicFrameLocks/>
          </p:cNvGraphicFramePr>
          <p:nvPr/>
        </p:nvGraphicFramePr>
        <p:xfrm>
          <a:off x="885640" y="1124744"/>
          <a:ext cx="7372720" cy="5054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908720"/>
            <a:ext cx="7772400" cy="5242758"/>
          </a:xfrm>
        </p:spPr>
        <p:txBody>
          <a:bodyPr/>
          <a:lstStyle/>
          <a:p>
            <a:pPr marL="514350" indent="-514350">
              <a:buNone/>
            </a:pPr>
            <a:r>
              <a:rPr lang="hu-HU" sz="2000" b="1" dirty="0"/>
              <a:t>A háztartások körében: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A kamatok emelkedése miatt </a:t>
            </a:r>
            <a:r>
              <a:rPr lang="hu-HU" sz="1800" b="1" dirty="0"/>
              <a:t>megugrottak a hitelköltségek </a:t>
            </a:r>
            <a:r>
              <a:rPr lang="hu-HU" sz="1800" dirty="0"/>
              <a:t>(</a:t>
            </a:r>
            <a:r>
              <a:rPr lang="hu-HU" sz="1800" dirty="0">
                <a:solidFill>
                  <a:srgbClr val="FF0000"/>
                </a:solidFill>
              </a:rPr>
              <a:t>ábrák</a:t>
            </a:r>
            <a:r>
              <a:rPr lang="hu-HU" sz="1800" dirty="0"/>
              <a:t>)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A bankok közel fele tervezi a </a:t>
            </a:r>
            <a:r>
              <a:rPr lang="hu-HU" sz="1800" b="1" dirty="0"/>
              <a:t>lakáshitel</a:t>
            </a:r>
            <a:r>
              <a:rPr lang="hu-HU" sz="1800" dirty="0"/>
              <a:t>-feltételek szigorítását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négyötödük visszaesést vár a lakáshitelek iránti keresletben az emelkedő hitelkamatok és a bizonytalan gazdasági környezet miatt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A bankok fele a </a:t>
            </a:r>
            <a:r>
              <a:rPr lang="hu-HU" sz="1800" b="1" dirty="0"/>
              <a:t>fogyasztási hitelek </a:t>
            </a:r>
            <a:r>
              <a:rPr lang="hu-HU" sz="1800" dirty="0"/>
              <a:t>feltételeinek (jövedelemarányos </a:t>
            </a:r>
            <a:r>
              <a:rPr lang="hu-HU" sz="1800" dirty="0" err="1"/>
              <a:t>törlesztőrészlet</a:t>
            </a:r>
            <a:r>
              <a:rPr lang="hu-HU" sz="1800" dirty="0"/>
              <a:t> (JTM) és a minimálisan megkövetelt hitelképességi szint) szigorítását tervezi az ügyfelek hitelképességének várható romlása miatt,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miközben a hitelkereslet is csökken, főleg a gépjárműhitelek  iránt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A </a:t>
            </a:r>
            <a:r>
              <a:rPr lang="hu-HU" sz="1800" b="1" dirty="0"/>
              <a:t>moratóriumban </a:t>
            </a:r>
            <a:r>
              <a:rPr lang="hu-HU" sz="1800" dirty="0"/>
              <a:t>lévő lakossági ügyfelek bő fele hosszabbított a program negyedik szakaszában, ők aligha lesznek képesek a törlesztésre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Az </a:t>
            </a:r>
            <a:r>
              <a:rPr lang="hu-HU" sz="1800" b="1" dirty="0"/>
              <a:t>új rezsiszabályozás </a:t>
            </a:r>
            <a:r>
              <a:rPr lang="hu-HU" sz="1800" dirty="0"/>
              <a:t>jelentősen növeli a hitelezési kockázatot, mivel az adósok érdemi része a jövedelemarányos törlesztési mutató (JTM) korlátja közelében van. A megélhetési költségek emelkedése miatt a bankok szigorítják a minimum jövedelmi elvárásukat, ezért </a:t>
            </a:r>
            <a:r>
              <a:rPr lang="hu-HU" sz="1800" b="1" dirty="0"/>
              <a:t>szűkül a hitelképes háztartások köre</a:t>
            </a:r>
            <a:r>
              <a:rPr lang="hu-HU" sz="1800" dirty="0"/>
              <a:t> és </a:t>
            </a:r>
            <a:r>
              <a:rPr lang="hu-HU" sz="1800" b="1" dirty="0"/>
              <a:t>csökken a hitelkereslet</a:t>
            </a:r>
            <a:r>
              <a:rPr lang="hu-HU" sz="2000" b="1" dirty="0"/>
              <a:t> </a:t>
            </a:r>
            <a:r>
              <a:rPr lang="hu-HU" sz="2000" dirty="0"/>
              <a:t>	</a:t>
            </a:r>
          </a:p>
          <a:p>
            <a:pPr marL="514350" indent="-514350">
              <a:buNone/>
            </a:pPr>
            <a:endParaRPr lang="hu-HU" sz="2000" dirty="0"/>
          </a:p>
          <a:p>
            <a:pPr marL="514350" indent="-514350">
              <a:buNone/>
            </a:pP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56D30-FB47-4FE8-8420-9554B3437D47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15144"/>
          </a:xfrm>
        </p:spPr>
        <p:txBody>
          <a:bodyPr/>
          <a:lstStyle/>
          <a:p>
            <a:r>
              <a:rPr lang="hu-HU" sz="2000" b="1" i="1" dirty="0"/>
              <a:t>Az új lakáshitelek </a:t>
            </a:r>
            <a:r>
              <a:rPr lang="hu-HU" sz="2000" b="1" i="1" dirty="0" err="1"/>
              <a:t>THM-szintje</a:t>
            </a:r>
            <a:endParaRPr lang="hu-HU" sz="20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78742-FC64-43E3-8225-5AD85C65EA4E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9" y="1114960"/>
            <a:ext cx="6624736" cy="4950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15144"/>
          </a:xfrm>
        </p:spPr>
        <p:txBody>
          <a:bodyPr/>
          <a:lstStyle/>
          <a:p>
            <a:r>
              <a:rPr lang="hu-HU" sz="2000" b="1" i="1" dirty="0"/>
              <a:t>Az új lakáshitelek </a:t>
            </a:r>
            <a:r>
              <a:rPr lang="hu-HU" sz="2000" b="1" i="1" dirty="0" err="1"/>
              <a:t>THM-szintje</a:t>
            </a:r>
            <a:endParaRPr lang="hu-HU" sz="20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78742-FC64-43E3-8225-5AD85C65EA4E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  <p:pic>
        <p:nvPicPr>
          <p:cNvPr id="45060" name="Picture 4" descr="https://pcdn.hu/articles/images-o/h/i/t/hitel7-55143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6896100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836712"/>
            <a:ext cx="7772400" cy="5314766"/>
          </a:xfrm>
        </p:spPr>
        <p:txBody>
          <a:bodyPr/>
          <a:lstStyle/>
          <a:p>
            <a:pPr marL="514350" indent="-514350">
              <a:buNone/>
            </a:pPr>
            <a:r>
              <a:rPr lang="hu-HU" sz="2000" b="1" dirty="0"/>
              <a:t>Következmény: elapadnak a növekedés belső forrásai </a:t>
            </a:r>
            <a:r>
              <a:rPr lang="hu-HU" sz="2000" dirty="0"/>
              <a:t>(miközben a külső források is csökkennek)</a:t>
            </a:r>
            <a:endParaRPr lang="hu-HU" sz="2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914400" lvl="1" indent="-514350">
              <a:buFont typeface="Wingdings" pitchFamily="2" charset="2"/>
              <a:buChar char="Ø"/>
            </a:pPr>
            <a:endParaRPr lang="hu-HU" sz="1800" dirty="0"/>
          </a:p>
          <a:p>
            <a:pPr marL="914400" lvl="1" indent="-514350">
              <a:buFont typeface="Wingdings" pitchFamily="2" charset="2"/>
              <a:buChar char="Ø"/>
            </a:pPr>
            <a:r>
              <a:rPr lang="hu-HU" sz="1800" dirty="0"/>
              <a:t>Csökken a vállalatok és háztartások jövedelme, beruházási képessége és hajlandósága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hu-HU" sz="1800" dirty="0"/>
              <a:t>Szaporodnak a fizetési nehézségek,  megnő a csőd- és felszámolási eljárások száma, ami a bankok hitelező képességét és hajlandóságát is visszaveti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hu-HU" sz="1800" dirty="0"/>
              <a:t>Az új hitelfelvételek csökkenése fékezi a gazdaságot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hu-HU" sz="1800" dirty="0"/>
              <a:t>Sem a kormánynak, sem a jegybanknak nem maradt lehetősége a növekedés ösztönzésére, sőt további megszorításokra kényszerülnek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hu-HU" sz="1800" dirty="0"/>
              <a:t>A valóság várhatóan alulmúlja az MNB májusi prognózisát: a 0 közelébe is süllyedhet a hitelállomány növekedési üteme (</a:t>
            </a:r>
            <a:r>
              <a:rPr lang="hu-HU" sz="1800" dirty="0">
                <a:solidFill>
                  <a:srgbClr val="FF0000"/>
                </a:solidFill>
              </a:rPr>
              <a:t>ábra</a:t>
            </a:r>
            <a:r>
              <a:rPr lang="hu-HU" sz="1800" dirty="0"/>
              <a:t>)</a:t>
            </a:r>
          </a:p>
          <a:p>
            <a:pPr marL="514350" indent="-514350">
              <a:buNone/>
            </a:pPr>
            <a:endParaRPr lang="hu-HU" sz="2000" b="1" dirty="0"/>
          </a:p>
          <a:p>
            <a:pPr marL="514350" indent="-514350">
              <a:buNone/>
            </a:pPr>
            <a:r>
              <a:rPr lang="hu-HU" sz="2000" b="1" dirty="0"/>
              <a:t>Válasz</a:t>
            </a:r>
            <a:r>
              <a:rPr lang="hu-HU" sz="2000" dirty="0"/>
              <a:t> a konferencia kérdésére: </a:t>
            </a:r>
          </a:p>
          <a:p>
            <a:pPr marL="514350" indent="-514350">
              <a:buNone/>
            </a:pPr>
            <a:r>
              <a:rPr lang="hu-HU" sz="2000" dirty="0"/>
              <a:t>Ma még </a:t>
            </a:r>
            <a:r>
              <a:rPr lang="hu-HU" sz="2000" b="1" dirty="0"/>
              <a:t>a gödör szélén vagyunk, </a:t>
            </a:r>
            <a:r>
              <a:rPr lang="hu-HU" sz="2000" dirty="0"/>
              <a:t>de minden jel szerint lefelé csúszunk</a:t>
            </a:r>
          </a:p>
          <a:p>
            <a:pPr marL="914400" lvl="1" indent="-514350">
              <a:buNone/>
            </a:pPr>
            <a:endParaRPr lang="hu-HU" sz="1800" dirty="0"/>
          </a:p>
          <a:p>
            <a:pPr marL="514350" indent="-514350">
              <a:buNone/>
            </a:pPr>
            <a:r>
              <a:rPr lang="hu-HU" sz="2000" dirty="0"/>
              <a:t>	</a:t>
            </a:r>
          </a:p>
          <a:p>
            <a:pPr marL="514350" indent="-514350">
              <a:buNone/>
            </a:pPr>
            <a:endParaRPr lang="hu-HU" sz="2000" dirty="0"/>
          </a:p>
          <a:p>
            <a:pPr marL="514350" indent="-514350">
              <a:buNone/>
            </a:pP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56D30-FB47-4FE8-8420-9554B3437D47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43136"/>
          </a:xfrm>
        </p:spPr>
        <p:txBody>
          <a:bodyPr/>
          <a:lstStyle/>
          <a:p>
            <a:r>
              <a:rPr lang="hu-HU" sz="1800" b="1" i="1" dirty="0"/>
              <a:t>A vállalati hitelállomány éves növekedési ütemének előrejelzése májusban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78742-FC64-43E3-8225-5AD85C65EA4E}" type="slidenum">
              <a:rPr lang="hu-HU" smtClean="0"/>
              <a:pPr>
                <a:defRPr/>
              </a:pPr>
              <a:t>18</a:t>
            </a:fld>
            <a:endParaRPr lang="hu-HU" dirty="0"/>
          </a:p>
        </p:txBody>
      </p:sp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A2A2447D-94FC-4348-BABA-8B3DBD2B3E8A}"/>
              </a:ext>
            </a:extLst>
          </p:cNvPr>
          <p:cNvGraphicFramePr>
            <a:graphicFrameLocks noGrp="1"/>
          </p:cNvGraphicFramePr>
          <p:nvPr/>
        </p:nvGraphicFramePr>
        <p:xfrm>
          <a:off x="972000" y="1412776"/>
          <a:ext cx="7200000" cy="47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2910" y="1556792"/>
            <a:ext cx="7772400" cy="453920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sz="2000" dirty="0"/>
              <a:t>A hazai bankok hitelezőképességét rontó tényezők</a:t>
            </a:r>
          </a:p>
          <a:p>
            <a:pPr marL="914400" lvl="1" indent="-514350">
              <a:buNone/>
            </a:pPr>
            <a:endParaRPr lang="hu-HU" sz="1600" dirty="0"/>
          </a:p>
          <a:p>
            <a:pPr marL="514350" indent="-514350">
              <a:buFont typeface="+mj-lt"/>
              <a:buAutoNum type="arabicPeriod"/>
            </a:pPr>
            <a:r>
              <a:rPr lang="hu-HU" sz="2000" dirty="0"/>
              <a:t>A vállalatok és háztartások hitelképségét rontó sajátos tényezők</a:t>
            </a:r>
          </a:p>
          <a:p>
            <a:pPr marL="914400" lvl="1" indent="-514350">
              <a:buNone/>
            </a:pPr>
            <a:endParaRPr lang="hu-HU" sz="1600" dirty="0"/>
          </a:p>
          <a:p>
            <a:pPr marL="514350" indent="-514350">
              <a:buFont typeface="+mj-lt"/>
              <a:buAutoNum type="arabicPeriod"/>
            </a:pPr>
            <a:r>
              <a:rPr lang="hu-HU" sz="2000" dirty="0"/>
              <a:t>Következmény: „hiteltelen” gazdaság</a:t>
            </a:r>
            <a:endParaRPr lang="hu-HU" sz="1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ABC78-AFB1-46D9-992A-22D34080ABF0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5" name="Rectangle 102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443136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Vázlat</a:t>
            </a:r>
            <a:endParaRPr kumimoji="0" lang="hu-HU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2910" y="1556792"/>
            <a:ext cx="7772400" cy="4539208"/>
          </a:xfrm>
        </p:spPr>
        <p:txBody>
          <a:bodyPr/>
          <a:lstStyle/>
          <a:p>
            <a:pPr marL="514350" indent="-514350">
              <a:buNone/>
            </a:pPr>
            <a:r>
              <a:rPr lang="hu-HU" sz="1800" dirty="0"/>
              <a:t>Érdekkonfliktusokkal terhelt új banktulajdonosok</a:t>
            </a:r>
          </a:p>
          <a:p>
            <a:pPr marL="514350" indent="-514350">
              <a:buNone/>
            </a:pPr>
            <a:endParaRPr lang="hu-HU" sz="1800" dirty="0"/>
          </a:p>
          <a:p>
            <a:pPr marL="514350" indent="-514350">
              <a:buNone/>
            </a:pPr>
            <a:r>
              <a:rPr lang="hu-HU" sz="1800" dirty="0"/>
              <a:t>Visszaüt az extrémen laza jegybanki politika</a:t>
            </a:r>
          </a:p>
          <a:p>
            <a:pPr marL="514350" indent="-514350">
              <a:buNone/>
            </a:pPr>
            <a:endParaRPr lang="hu-HU" sz="1800" dirty="0"/>
          </a:p>
          <a:p>
            <a:pPr marL="514350" indent="-514350">
              <a:buNone/>
            </a:pPr>
            <a:r>
              <a:rPr lang="hu-HU" sz="1800" dirty="0"/>
              <a:t>Kormánypolitika: a bankok mint fejőstehenek</a:t>
            </a:r>
          </a:p>
          <a:p>
            <a:pPr marL="514350" indent="-514350">
              <a:buNone/>
            </a:pPr>
            <a:endParaRPr lang="hu-HU" sz="1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ABC78-AFB1-46D9-992A-22D34080ABF0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5" name="Rectangle 102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443136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hu-HU" sz="2400" b="1" dirty="0"/>
              <a:t>1. A hazai bankok hitelezőképességét rontó tényezők</a:t>
            </a:r>
            <a:endParaRPr kumimoji="0" lang="hu-HU" sz="4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24744"/>
            <a:ext cx="8136904" cy="5040560"/>
          </a:xfrm>
        </p:spPr>
        <p:txBody>
          <a:bodyPr/>
          <a:lstStyle/>
          <a:p>
            <a:pPr marL="514350" indent="-514350">
              <a:buNone/>
            </a:pPr>
            <a:r>
              <a:rPr lang="hu-HU" sz="1800" dirty="0"/>
              <a:t>A </a:t>
            </a:r>
            <a:r>
              <a:rPr lang="hu-HU" sz="1800" b="1" dirty="0" err="1"/>
              <a:t>NER-t</a:t>
            </a:r>
            <a:r>
              <a:rPr lang="hu-HU" sz="1800" b="1" dirty="0"/>
              <a:t> kiszolgáló bankok </a:t>
            </a:r>
            <a:r>
              <a:rPr lang="hu-HU" sz="1800" dirty="0"/>
              <a:t>rendelkeznek a banki eszközök 23, a hitelek 31, a betétek  26%-ával (</a:t>
            </a:r>
            <a:r>
              <a:rPr lang="hu-HU" sz="1800" dirty="0">
                <a:solidFill>
                  <a:srgbClr val="FF0000"/>
                </a:solidFill>
              </a:rPr>
              <a:t>táblázat</a:t>
            </a:r>
            <a:r>
              <a:rPr lang="hu-HU" sz="1800" dirty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hu-HU" sz="1600" dirty="0"/>
              <a:t>az</a:t>
            </a:r>
            <a:r>
              <a:rPr lang="hu-HU" sz="1600" b="1" dirty="0"/>
              <a:t> </a:t>
            </a:r>
            <a:r>
              <a:rPr lang="hu-HU" sz="1600" dirty="0"/>
              <a:t>Orbán-kreatúra  Mészároshoz köthető  </a:t>
            </a:r>
            <a:r>
              <a:rPr lang="hu-HU" sz="1600" b="1" dirty="0"/>
              <a:t>Magyar Bankholding </a:t>
            </a:r>
            <a:r>
              <a:rPr lang="hu-HU" sz="1600" dirty="0"/>
              <a:t>(benne a Takarék-csoport, az MKB és a BB) a bankpiac második legnagyobb szereplőjévé vált (17%-os piaci részesedés), hitelezési potenciálja közel 6000 milliárd forint, az összes bankhitel ötöde</a:t>
            </a:r>
          </a:p>
          <a:p>
            <a:pPr>
              <a:buFont typeface="Wingdings" pitchFamily="2" charset="2"/>
              <a:buChar char="Ø"/>
            </a:pPr>
            <a:r>
              <a:rPr lang="hu-HU" sz="1600" dirty="0"/>
              <a:t>Új</a:t>
            </a:r>
            <a:r>
              <a:rPr lang="hu-HU" sz="1600" b="1" dirty="0"/>
              <a:t> </a:t>
            </a:r>
            <a:r>
              <a:rPr lang="hu-HU" sz="1600" dirty="0"/>
              <a:t>„</a:t>
            </a:r>
            <a:r>
              <a:rPr lang="hu-HU" sz="1600" b="1" dirty="0"/>
              <a:t>nemzeti bajnok</a:t>
            </a:r>
            <a:r>
              <a:rPr lang="hu-HU" sz="1600" dirty="0"/>
              <a:t>” jött létre, amit </a:t>
            </a:r>
            <a:r>
              <a:rPr lang="hu-HU" sz="1600" b="1" dirty="0"/>
              <a:t>minden kormánynak ki kell mentenie </a:t>
            </a:r>
            <a:r>
              <a:rPr lang="hu-HU" sz="1600" dirty="0"/>
              <a:t>(a lakossági betétek negyede nála van)</a:t>
            </a:r>
          </a:p>
          <a:p>
            <a:pPr>
              <a:buFont typeface="Wingdings" pitchFamily="2" charset="2"/>
              <a:buChar char="Ø"/>
            </a:pPr>
            <a:r>
              <a:rPr lang="hu-HU" sz="1600" dirty="0"/>
              <a:t>az állami  </a:t>
            </a:r>
            <a:r>
              <a:rPr lang="hu-HU" sz="1600" b="1" dirty="0"/>
              <a:t>MFB </a:t>
            </a:r>
            <a:r>
              <a:rPr lang="hu-HU" sz="1600" dirty="0"/>
              <a:t>és</a:t>
            </a:r>
            <a:r>
              <a:rPr lang="hu-HU" sz="1600" b="1" dirty="0"/>
              <a:t> </a:t>
            </a:r>
            <a:r>
              <a:rPr lang="hu-HU" sz="1600" b="1" dirty="0" err="1"/>
              <a:t>Eximbank</a:t>
            </a:r>
            <a:r>
              <a:rPr lang="hu-HU" sz="1600" dirty="0"/>
              <a:t>, az Orbánhoz közeli </a:t>
            </a:r>
            <a:r>
              <a:rPr lang="hu-HU" sz="1600" b="1" dirty="0"/>
              <a:t>kisbankok</a:t>
            </a:r>
            <a:r>
              <a:rPr lang="hu-HU" sz="1600" dirty="0"/>
              <a:t> (Gránit, Duna Takarék) szintén a kormányfő köreit szolgálják</a:t>
            </a:r>
          </a:p>
          <a:p>
            <a:pPr>
              <a:buFont typeface="Wingdings" pitchFamily="2" charset="2"/>
              <a:buChar char="Ø"/>
            </a:pPr>
            <a:endParaRPr lang="hu-HU" sz="1600" dirty="0"/>
          </a:p>
          <a:p>
            <a:pPr marL="342900" lvl="1" indent="-342900">
              <a:buNone/>
            </a:pPr>
            <a:r>
              <a:rPr lang="hu-HU" sz="1800" dirty="0"/>
              <a:t>A </a:t>
            </a:r>
            <a:r>
              <a:rPr lang="hu-HU" sz="1800" dirty="0" err="1"/>
              <a:t>NER-bankok</a:t>
            </a:r>
            <a:r>
              <a:rPr lang="hu-HU" sz="1800" dirty="0"/>
              <a:t> körében dívik a </a:t>
            </a:r>
            <a:r>
              <a:rPr lang="hu-HU" sz="1800" b="1" dirty="0"/>
              <a:t>„szívességi” hitelezés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hu-HU" sz="1600" dirty="0"/>
              <a:t>hitelekkel segítik saját és egymás tulajdonosainak az érdekeltségeit, barátok-üzlettársak vállalkozásait  (pl. Mészáros, </a:t>
            </a:r>
            <a:r>
              <a:rPr lang="hu-HU" sz="1600" dirty="0" err="1"/>
              <a:t>Tiborcz</a:t>
            </a:r>
            <a:r>
              <a:rPr lang="hu-HU" sz="1600" dirty="0"/>
              <a:t>, </a:t>
            </a:r>
            <a:r>
              <a:rPr lang="hu-HU" sz="1600" dirty="0" err="1"/>
              <a:t>Garancsi</a:t>
            </a:r>
            <a:r>
              <a:rPr lang="hu-HU" sz="1600" dirty="0"/>
              <a:t> cégei, TV2), finanszírozzák egymás  bankvásárlását  (l. MKB, Gránit) 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hu-HU" sz="1600" dirty="0"/>
              <a:t>Hiányzik a </a:t>
            </a:r>
            <a:r>
              <a:rPr lang="hu-HU" sz="1600" dirty="0" err="1"/>
              <a:t>prudens</a:t>
            </a:r>
            <a:r>
              <a:rPr lang="hu-HU" sz="1600" dirty="0"/>
              <a:t> magatartást kikényszerítő felügyeleti szigor (MNB)</a:t>
            </a:r>
          </a:p>
          <a:p>
            <a:pPr marL="342900" lvl="1" indent="-342900">
              <a:buFont typeface="Wingdings" pitchFamily="2" charset="2"/>
              <a:buChar char="Ø"/>
            </a:pPr>
            <a:endParaRPr lang="hu-HU" sz="1600" dirty="0"/>
          </a:p>
          <a:p>
            <a:pPr marL="342900" lvl="1" indent="-342900">
              <a:buFont typeface="Wingdings" pitchFamily="2" charset="2"/>
              <a:buChar char="Ø"/>
            </a:pPr>
            <a:endParaRPr lang="hu-HU" sz="1600" dirty="0"/>
          </a:p>
          <a:p>
            <a:pPr marL="342900" lvl="1" indent="-342900">
              <a:buFont typeface="Wingdings" pitchFamily="2" charset="2"/>
              <a:buChar char="Ø"/>
            </a:pPr>
            <a:endParaRPr lang="hu-HU" sz="1600" dirty="0"/>
          </a:p>
          <a:p>
            <a:pPr marL="342900" lvl="1" indent="-342900">
              <a:buFont typeface="Wingdings" pitchFamily="2" charset="2"/>
              <a:buChar char="Ø"/>
            </a:pPr>
            <a:endParaRPr lang="hu-HU" sz="1600" dirty="0"/>
          </a:p>
          <a:p>
            <a:pPr marL="342900" lvl="1" indent="-342900">
              <a:buNone/>
            </a:pPr>
            <a:endParaRPr lang="hu-HU" sz="1600" dirty="0"/>
          </a:p>
          <a:p>
            <a:pPr marL="514350" indent="-514350">
              <a:buNone/>
            </a:pP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ABC78-AFB1-46D9-992A-22D34080ABF0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5" name="Rectangle 102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67544" y="609600"/>
            <a:ext cx="8208912" cy="37112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914400" indent="-514350">
              <a:lnSpc>
                <a:spcPct val="150000"/>
              </a:lnSpc>
            </a:pPr>
            <a:r>
              <a:rPr lang="hu-HU" sz="2000" b="1" dirty="0"/>
              <a:t>Érdekkonfliktusokkal terhelt új tulajdonosok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24744"/>
            <a:ext cx="8136904" cy="5040560"/>
          </a:xfrm>
        </p:spPr>
        <p:txBody>
          <a:bodyPr/>
          <a:lstStyle/>
          <a:p>
            <a:pPr marL="514350" indent="-514350">
              <a:buNone/>
            </a:pPr>
            <a:r>
              <a:rPr lang="hu-HU" sz="1800" b="1" dirty="0"/>
              <a:t>Rejtőzködő és kockázatviselésre alkalmatlan tulajdonosok</a:t>
            </a:r>
          </a:p>
          <a:p>
            <a:pPr marL="514350" indent="-514350">
              <a:buFont typeface="Wingdings" pitchFamily="2" charset="2"/>
              <a:buChar char="Ø"/>
            </a:pPr>
            <a:endParaRPr lang="hu-HU" sz="1800" dirty="0"/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Bankholding: a politikai hatalomtól függő, </a:t>
            </a:r>
            <a:r>
              <a:rPr lang="hu-HU" sz="1800" b="1" dirty="0"/>
              <a:t>magántőkealapok mögé elrejtett </a:t>
            </a:r>
            <a:r>
              <a:rPr lang="hu-HU" sz="1800" dirty="0"/>
              <a:t>tulajdonosok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Nem a saját pénzüket kockáztatják, ezért </a:t>
            </a:r>
            <a:r>
              <a:rPr lang="hu-HU" sz="1800" b="1" dirty="0"/>
              <a:t>felelőtlen hitelezésre hajlamosak</a:t>
            </a:r>
            <a:r>
              <a:rPr lang="hu-HU" sz="1600" dirty="0"/>
              <a:t>: 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hu-HU" sz="1600" dirty="0"/>
              <a:t>2021-ben Bankholding eredményét 39 </a:t>
            </a:r>
            <a:r>
              <a:rPr lang="hu-HU" sz="1600" dirty="0" err="1"/>
              <a:t>MdFt-tal</a:t>
            </a:r>
            <a:r>
              <a:rPr lang="hu-HU" sz="1600" dirty="0"/>
              <a:t> apasztotta értékvesztés és </a:t>
            </a:r>
            <a:r>
              <a:rPr lang="hu-HU" sz="1600" dirty="0" err="1"/>
              <a:t>ct-képzés</a:t>
            </a:r>
            <a:r>
              <a:rPr lang="hu-HU" sz="1600" dirty="0"/>
              <a:t>, míg a 2,5-szer akkora OTP-ét 52 </a:t>
            </a:r>
            <a:r>
              <a:rPr lang="hu-HU" sz="1600" dirty="0" err="1"/>
              <a:t>Md-dal</a:t>
            </a:r>
            <a:r>
              <a:rPr lang="hu-HU" sz="1600" dirty="0"/>
              <a:t>,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hu-HU" sz="1600" dirty="0"/>
              <a:t>2022. I. félévben az  értékvesztés és </a:t>
            </a:r>
            <a:r>
              <a:rPr lang="hu-HU" sz="1600" dirty="0" err="1"/>
              <a:t>ct-képzés</a:t>
            </a:r>
            <a:r>
              <a:rPr lang="hu-HU" sz="1600" dirty="0"/>
              <a:t> 90%-a a belföldi irányítású bankoknál volt, míg a hiteleknek csak a 60%-a, vagyis a külföldi irányítású bankok óvatosabbak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b="1" dirty="0"/>
              <a:t>Belföldi banktulajdonosok</a:t>
            </a:r>
            <a:r>
              <a:rPr lang="hu-HU" sz="1800" dirty="0"/>
              <a:t>: baj esetén nem képesek tőkepótlásra (l. Széchenyi Bank, NHB)</a:t>
            </a:r>
          </a:p>
          <a:p>
            <a:pPr marL="514350" lvl="1" indent="-514350">
              <a:buFont typeface="Wingdings" pitchFamily="2" charset="2"/>
              <a:buChar char="Ø"/>
            </a:pPr>
            <a:r>
              <a:rPr lang="hu-HU" sz="1800" dirty="0"/>
              <a:t>A haszon az övék, </a:t>
            </a:r>
            <a:r>
              <a:rPr lang="hu-HU" sz="1800" b="1" dirty="0"/>
              <a:t>a kockázat a társadalomé </a:t>
            </a:r>
          </a:p>
          <a:p>
            <a:pPr marL="514350" indent="-514350">
              <a:buNone/>
            </a:pPr>
            <a:endParaRPr lang="hu-HU" sz="1600" dirty="0"/>
          </a:p>
          <a:p>
            <a:pPr marL="514350" indent="-514350">
              <a:buFont typeface="Wingdings" pitchFamily="2" charset="2"/>
              <a:buChar char="Ø"/>
            </a:pPr>
            <a:endParaRPr lang="hu-HU" sz="1800" dirty="0"/>
          </a:p>
          <a:p>
            <a:pPr marL="514350" indent="-514350">
              <a:buNone/>
            </a:pP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ABC78-AFB1-46D9-992A-22D34080ABF0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99120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hu-HU" sz="1800" b="1" i="1" dirty="0"/>
              <a:t>„NER”</a:t>
            </a:r>
            <a:r>
              <a:rPr lang="hu-HU" sz="1800" b="1" i="1" dirty="0" err="1"/>
              <a:t>-bankok</a:t>
            </a:r>
            <a:r>
              <a:rPr lang="hu-HU" sz="1800" b="1" i="1" dirty="0"/>
              <a:t> piaci részesedése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4D0A9-C570-46BD-86D8-F87988CCF6B8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611560" y="5877272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Forrás: Aranykönyv 2010, 2021. </a:t>
            </a:r>
          </a:p>
        </p:txBody>
      </p:sp>
      <p:graphicFrame>
        <p:nvGraphicFramePr>
          <p:cNvPr id="9" name="Diagram helye 8"/>
          <p:cNvGraphicFramePr>
            <a:graphicFrameLocks noGrp="1"/>
          </p:cNvGraphicFramePr>
          <p:nvPr>
            <p:ph type="chart" idx="1"/>
          </p:nvPr>
        </p:nvGraphicFramePr>
        <p:xfrm>
          <a:off x="611560" y="1052735"/>
          <a:ext cx="7772401" cy="4680512"/>
        </p:xfrm>
        <a:graphic>
          <a:graphicData uri="http://schemas.openxmlformats.org/drawingml/2006/table">
            <a:tbl>
              <a:tblPr/>
              <a:tblGrid>
                <a:gridCol w="326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1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19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19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19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099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99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Eszközök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Hitelek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Betétek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Eszközök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Hitelek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Betétek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57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Takarék-csoport (FHB-val, </a:t>
                      </a:r>
                      <a:r>
                        <a:rPr lang="hu-HU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takszöv.-kel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9,3%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12,1%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7,2%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9,0%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9,6%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99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MKB Bank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8,2%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10,1%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5,9%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5,8%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6,2%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8,2%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99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Budapest Bank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2,3%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5,8%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99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MFB Magyar Fejlesztési Bank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99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Magyar </a:t>
                      </a:r>
                      <a:r>
                        <a:rPr lang="hu-HU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Export-Import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Bank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99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Gránit Bank 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99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Duna Takarék Bank </a:t>
                      </a:r>
                    </a:p>
                  </a:txBody>
                  <a:tcPr marL="7044" marR="7044" marT="7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99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"NER" bankok összesen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24,6%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25,9%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16,0%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22,6%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31,4%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26,2%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99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ebből: Magyar Bankholding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17,4%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21,1%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24,2%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994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Hitelintézeti szektor összesen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7044" marR="7044" marT="7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7044" marR="7044" marT="7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136904" cy="4968552"/>
          </a:xfrm>
        </p:spPr>
        <p:txBody>
          <a:bodyPr/>
          <a:lstStyle/>
          <a:p>
            <a:pPr marL="514350" indent="-514350">
              <a:buNone/>
            </a:pPr>
            <a:r>
              <a:rPr lang="hu-HU" sz="1800" b="1" dirty="0"/>
              <a:t>2010-es évek</a:t>
            </a:r>
            <a:r>
              <a:rPr lang="hu-HU" sz="1800" dirty="0"/>
              <a:t>:</a:t>
            </a:r>
            <a:r>
              <a:rPr lang="hu-HU" sz="1800" b="1" dirty="0"/>
              <a:t> </a:t>
            </a:r>
            <a:r>
              <a:rPr lang="hu-HU" sz="1800" dirty="0"/>
              <a:t>az MNB deklarált célja a növekedés erőltetése (az árstabilitás biztosítása helyett).  Ezt több eszközzel is szolgálta:</a:t>
            </a:r>
            <a:r>
              <a:rPr lang="hu-HU" sz="1600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hu-HU" sz="1600" dirty="0"/>
              <a:t>Erőteljes kamatcsökkentéssel, még a hiteleken is negatív reálkamatokkal </a:t>
            </a:r>
          </a:p>
          <a:p>
            <a:pPr lvl="1">
              <a:buFont typeface="Wingdings" pitchFamily="2" charset="2"/>
              <a:buChar char="Ø"/>
            </a:pPr>
            <a:r>
              <a:rPr lang="hu-HU" sz="1600" dirty="0"/>
              <a:t>Leértékelődő forintárfolyammal: exportőröket (benne a belföldi turizmust) extrajövedelemhez juttatta, de az inflációt táplálta</a:t>
            </a:r>
          </a:p>
          <a:p>
            <a:pPr lvl="1">
              <a:buFont typeface="Wingdings" pitchFamily="2" charset="2"/>
              <a:buChar char="Ø"/>
            </a:pPr>
            <a:r>
              <a:rPr lang="hu-HU" sz="1600" dirty="0"/>
              <a:t>0-kamatú refinanszírozással (Növekedési Hitel Program)</a:t>
            </a:r>
          </a:p>
          <a:p>
            <a:pPr lvl="1">
              <a:buFont typeface="Wingdings" pitchFamily="2" charset="2"/>
              <a:buChar char="Ø"/>
            </a:pPr>
            <a:r>
              <a:rPr lang="hu-HU" sz="1600" dirty="0"/>
              <a:t>Bóvli vállalati kötvények megvásárlásával (Növekedési Kötvény Program); ezzel zömmel Orbán baráti-üzleti körét segítette</a:t>
            </a:r>
          </a:p>
          <a:p>
            <a:pPr>
              <a:buNone/>
            </a:pPr>
            <a:r>
              <a:rPr lang="hu-HU" sz="1800" b="1" dirty="0"/>
              <a:t>2021 nyarától </a:t>
            </a:r>
            <a:r>
              <a:rPr lang="hu-HU" sz="1800" dirty="0"/>
              <a:t>óvatos, ezért hatástalan szigorító lépések</a:t>
            </a:r>
          </a:p>
          <a:p>
            <a:pPr lvl="1">
              <a:buFont typeface="Wingdings" pitchFamily="2" charset="2"/>
              <a:buChar char="Ø"/>
            </a:pPr>
            <a:r>
              <a:rPr lang="hu-HU" sz="1600" dirty="0"/>
              <a:t>Elégtelen kamatemelés: negatív reálkamatokban a „legnagyobb törpe” dicsősége</a:t>
            </a:r>
          </a:p>
          <a:p>
            <a:pPr lvl="1">
              <a:buFont typeface="Wingdings" pitchFamily="2" charset="2"/>
              <a:buChar char="Ø"/>
            </a:pPr>
            <a:r>
              <a:rPr lang="hu-HU" sz="1600" dirty="0"/>
              <a:t>Év végétől a „növekedési” programok leállítása</a:t>
            </a:r>
            <a:endParaRPr lang="hu-HU" sz="1600" b="1" dirty="0"/>
          </a:p>
          <a:p>
            <a:pPr marL="514350" indent="-514350">
              <a:buNone/>
            </a:pPr>
            <a:r>
              <a:rPr lang="hu-HU" sz="1800" b="1" dirty="0"/>
              <a:t>2022 nyara</a:t>
            </a:r>
            <a:r>
              <a:rPr lang="hu-HU" sz="1800" dirty="0"/>
              <a:t>: a gyorsan felszökő, makacs infláció, a megbomló külső egyensúly és a forint összeomlásának veszélye miatt</a:t>
            </a:r>
          </a:p>
          <a:p>
            <a:pPr lvl="1">
              <a:buFont typeface="Wingdings" pitchFamily="2" charset="2"/>
              <a:buChar char="Ø"/>
            </a:pPr>
            <a:r>
              <a:rPr lang="hu-HU" sz="1600" b="1" dirty="0"/>
              <a:t>Erőteljes kamatemelések </a:t>
            </a:r>
            <a:r>
              <a:rPr lang="hu-HU" sz="1600" dirty="0"/>
              <a:t>váltak elkerülhetetlenné (</a:t>
            </a:r>
            <a:r>
              <a:rPr lang="hu-HU" sz="1600" dirty="0">
                <a:solidFill>
                  <a:srgbClr val="FF0000"/>
                </a:solidFill>
              </a:rPr>
              <a:t>ábra</a:t>
            </a:r>
            <a:r>
              <a:rPr lang="hu-HU" sz="1600" dirty="0"/>
              <a:t>) </a:t>
            </a:r>
          </a:p>
          <a:p>
            <a:pPr lvl="1">
              <a:buFont typeface="Wingdings" pitchFamily="2" charset="2"/>
              <a:buChar char="Ø"/>
            </a:pPr>
            <a:r>
              <a:rPr lang="hu-HU" sz="1600" dirty="0"/>
              <a:t>A kinyomott 1100 </a:t>
            </a:r>
            <a:r>
              <a:rPr lang="hu-HU" sz="1600" dirty="0" err="1"/>
              <a:t>MdFt</a:t>
            </a:r>
            <a:r>
              <a:rPr lang="hu-HU" sz="1600" dirty="0"/>
              <a:t> </a:t>
            </a:r>
            <a:r>
              <a:rPr lang="hu-HU" sz="1600" b="1" dirty="0"/>
              <a:t>többletlikviditás felét kívánja visszaszedni </a:t>
            </a:r>
            <a:r>
              <a:rPr lang="hu-HU" sz="1600" dirty="0"/>
              <a:t>a bankoktól az MNB kötelező tartalékráta-emeléssel (1-ről 5%-ra), hosszú távú betéti eszközzel és jegybanki diszkontkötvény kibocsátással (verseny az állammal?) </a:t>
            </a:r>
          </a:p>
          <a:p>
            <a:pPr marL="514350" indent="-514350">
              <a:buNone/>
            </a:pPr>
            <a:endParaRPr lang="hu-HU" sz="1800" dirty="0"/>
          </a:p>
          <a:p>
            <a:pPr marL="514350" indent="-514350">
              <a:buNone/>
            </a:pPr>
            <a:endParaRPr lang="hu-HU" sz="1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ABC78-AFB1-46D9-992A-22D34080ABF0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5" name="Rectangle 102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67544" y="609600"/>
            <a:ext cx="8208912" cy="37112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914400" indent="-514350">
              <a:lnSpc>
                <a:spcPct val="150000"/>
              </a:lnSpc>
            </a:pPr>
            <a:r>
              <a:rPr lang="hu-HU" sz="2000" b="1" dirty="0"/>
              <a:t>Visszaüt az extrémen laza monetáris politika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1519F-E433-4143-B15D-E9B84B80F943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pic>
        <p:nvPicPr>
          <p:cNvPr id="47106" name="Picture 2" descr="C:\Eva\2022\alapkamat22083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8190" y="908720"/>
            <a:ext cx="6847620" cy="4425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80728"/>
            <a:ext cx="8136904" cy="5184576"/>
          </a:xfrm>
        </p:spPr>
        <p:txBody>
          <a:bodyPr/>
          <a:lstStyle/>
          <a:p>
            <a:pPr marL="514350" indent="-514350">
              <a:buNone/>
            </a:pPr>
            <a:r>
              <a:rPr lang="hu-HU" sz="1800" b="1" dirty="0"/>
              <a:t>2010</a:t>
            </a:r>
            <a:r>
              <a:rPr lang="hu-HU" sz="1800" dirty="0"/>
              <a:t>:</a:t>
            </a:r>
            <a:r>
              <a:rPr lang="hu-HU" sz="1800" b="1" dirty="0"/>
              <a:t> Sajátos magyar válságkezelés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Banki különadó a hitelválság kezelése ürügyén  (kezdetben évi 130 </a:t>
            </a:r>
            <a:r>
              <a:rPr lang="hu-HU" sz="1800" dirty="0" err="1"/>
              <a:t>MdFt</a:t>
            </a:r>
            <a:r>
              <a:rPr lang="hu-HU" sz="1800" dirty="0"/>
              <a:t>)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hu-HU" sz="1600" dirty="0"/>
              <a:t>De csak erősítette a válságot, mivel tovább rontotta a bankok hitelezőképességét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hu-HU" sz="1600" dirty="0"/>
              <a:t>A veszteséges bankoknak is fizetni kellett: ott tőkeelvonást jelentett (zabrálás)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Tranzakciós illeték (évi kb. 230 </a:t>
            </a:r>
            <a:r>
              <a:rPr lang="hu-HU" sz="1800" dirty="0" err="1"/>
              <a:t>MdFt</a:t>
            </a:r>
            <a:r>
              <a:rPr lang="hu-HU" sz="1800" dirty="0"/>
              <a:t>)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hu-HU" sz="1600" dirty="0"/>
              <a:t>Ebben a formában csak az erősen eladósodott, fejlődő világban ismert (Latin-Amerika), ahol az állami bevételek növelése a cél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hu-HU" sz="1600" dirty="0"/>
              <a:t>Szemfényvesztés:  valójában az ügyfelek megadóztatása (mivel könnyen áthárítható)</a:t>
            </a:r>
          </a:p>
          <a:p>
            <a:pPr marL="514350" indent="-514350">
              <a:buNone/>
            </a:pPr>
            <a:r>
              <a:rPr lang="hu-HU" sz="1800" b="1" dirty="0"/>
              <a:t>2022</a:t>
            </a:r>
            <a:r>
              <a:rPr lang="hu-HU" sz="1800" dirty="0"/>
              <a:t>: </a:t>
            </a:r>
            <a:r>
              <a:rPr lang="hu-HU" sz="1800" b="1" dirty="0"/>
              <a:t>a költségvetési lyuk betömésére új csodafegyver, az „extraprofitadó”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Valójában „</a:t>
            </a:r>
            <a:r>
              <a:rPr lang="hu-HU" sz="1800" dirty="0" err="1"/>
              <a:t>windfall</a:t>
            </a:r>
            <a:r>
              <a:rPr lang="hu-HU" sz="1800" dirty="0"/>
              <a:t> </a:t>
            </a:r>
            <a:r>
              <a:rPr lang="hu-HU" sz="1800" dirty="0" err="1"/>
              <a:t>tax</a:t>
            </a:r>
            <a:r>
              <a:rPr lang="hu-HU" sz="1800" dirty="0"/>
              <a:t>”,  amit most csak a </a:t>
            </a:r>
            <a:r>
              <a:rPr lang="hu-HU" sz="1800" dirty="0" err="1"/>
              <a:t>MOL-nál</a:t>
            </a:r>
            <a:r>
              <a:rPr lang="hu-HU" sz="1800" dirty="0"/>
              <a:t> indokol az energiaár-robbanás miatt keletkező  „</a:t>
            </a:r>
            <a:r>
              <a:rPr lang="hu-HU" sz="1800" dirty="0" err="1"/>
              <a:t>windfall</a:t>
            </a:r>
            <a:r>
              <a:rPr lang="hu-HU" sz="1800" dirty="0"/>
              <a:t> profit”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A magyar bankoknál a jegybanki kamatemelésből  származó „potyanyereséget” vonnák el, évi 250 </a:t>
            </a:r>
            <a:r>
              <a:rPr lang="hu-HU" sz="1800" dirty="0" err="1"/>
              <a:t>MdFt-tal</a:t>
            </a:r>
            <a:r>
              <a:rPr lang="hu-HU" sz="1800" dirty="0"/>
              <a:t> (a 60 </a:t>
            </a:r>
            <a:r>
              <a:rPr lang="hu-HU" sz="1800" dirty="0" err="1"/>
              <a:t>Md-os</a:t>
            </a:r>
            <a:r>
              <a:rPr lang="hu-HU" sz="1800" dirty="0"/>
              <a:t> különadón felül)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Ám a kamatemelés miatt hasonló összegű veszteség keletkezik az MNB-ben , ezért nem használható a „rezsicsökkentésre”, vagyis szemfényvesztés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hu-HU" sz="1800" dirty="0"/>
              <a:t>A bankok nyeresége a válság miatt romló hitelportfólión keletkező értékvesztés és a jövőbeni hitelezési veszteségre szolgáló céltartalék fedezetére kellene (</a:t>
            </a:r>
            <a:r>
              <a:rPr lang="hu-HU" sz="1800" dirty="0">
                <a:solidFill>
                  <a:srgbClr val="FF0000"/>
                </a:solidFill>
              </a:rPr>
              <a:t>ábra</a:t>
            </a:r>
            <a:r>
              <a:rPr lang="hu-HU" sz="1800" dirty="0"/>
              <a:t>)</a:t>
            </a:r>
          </a:p>
          <a:p>
            <a:pPr marL="514350" indent="-514350">
              <a:buNone/>
            </a:pPr>
            <a:endParaRPr lang="hu-HU" sz="1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ABC78-AFB1-46D9-992A-22D34080ABF0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5" name="Rectangle 102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67544" y="609600"/>
            <a:ext cx="8208912" cy="29912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914400" indent="-514350">
              <a:lnSpc>
                <a:spcPct val="150000"/>
              </a:lnSpc>
            </a:pPr>
            <a:r>
              <a:rPr lang="hu-HU" sz="2000" b="1" dirty="0"/>
              <a:t>Kormánypolitika: a bankok mint fejőstehenek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Üres bemutató">
  <a:themeElements>
    <a:clrScheme name="Üres bemutat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Üres bemutató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Üres bemutat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res bemutat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res bemutat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Üres bemutató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6196</TotalTime>
  <Words>1535</Words>
  <Application>Microsoft Office PowerPoint</Application>
  <PresentationFormat>On-screen Show (4:3)</PresentationFormat>
  <Paragraphs>237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Times New Roman</vt:lpstr>
      <vt:lpstr>Wingdings</vt:lpstr>
      <vt:lpstr>Üres bemutató</vt:lpstr>
      <vt:lpstr>Bankok: fejőstehenek vagy hitelintézetek? Működhet-e hitel nélkül a gazdaság?</vt:lpstr>
      <vt:lpstr>Vázlat</vt:lpstr>
      <vt:lpstr>1. A hazai bankok hitelezőképességét rontó tényezők</vt:lpstr>
      <vt:lpstr>Érdekkonfliktusokkal terhelt új tulajdonosok</vt:lpstr>
      <vt:lpstr>PowerPoint Presentation</vt:lpstr>
      <vt:lpstr>„NER”-bankok piaci részesedése</vt:lpstr>
      <vt:lpstr>Visszaüt az extrémen laza monetáris politika</vt:lpstr>
      <vt:lpstr>PowerPoint Presentation</vt:lpstr>
      <vt:lpstr>Kormánypolitika: a bankok mint fejőstehenek</vt:lpstr>
      <vt:lpstr>Hitelintézetek eredményének összetevői (2019-2022. I. félévek, MdFt)</vt:lpstr>
      <vt:lpstr>2. A vállalatok és háztartások hitelképségét rontó sajátos tényezők</vt:lpstr>
      <vt:lpstr>3. Következmény: „hiteltelen” gazdaság</vt:lpstr>
      <vt:lpstr>A vállalati új kihelyezések kamatlába</vt:lpstr>
      <vt:lpstr>PowerPoint Presentation</vt:lpstr>
      <vt:lpstr>Az új lakáshitelek THM-szintje</vt:lpstr>
      <vt:lpstr>Az új lakáshitelek THM-szintje</vt:lpstr>
      <vt:lpstr>PowerPoint Presentation</vt:lpstr>
      <vt:lpstr>A vállalati hitelállomány éves növekedési ütemének előrejelzése májusban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hitelválság és a bankrendszer</dc:title>
  <dc:creator>Várhegyi Éva</dc:creator>
  <cp:lastModifiedBy>Lajos Bokros</cp:lastModifiedBy>
  <cp:revision>576</cp:revision>
  <cp:lastPrinted>2009-05-12T18:21:20Z</cp:lastPrinted>
  <dcterms:created xsi:type="dcterms:W3CDTF">2008-11-26T20:13:00Z</dcterms:created>
  <dcterms:modified xsi:type="dcterms:W3CDTF">2022-09-18T07:26:20Z</dcterms:modified>
</cp:coreProperties>
</file>